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62" r:id="rId4"/>
    <p:sldId id="264" r:id="rId5"/>
    <p:sldId id="265" r:id="rId6"/>
    <p:sldId id="259" r:id="rId7"/>
    <p:sldId id="267" r:id="rId8"/>
    <p:sldId id="263" r:id="rId9"/>
    <p:sldId id="258" r:id="rId10"/>
    <p:sldId id="268" r:id="rId11"/>
    <p:sldId id="269" r:id="rId12"/>
    <p:sldId id="270" r:id="rId13"/>
    <p:sldId id="271" r:id="rId14"/>
    <p:sldId id="272" r:id="rId15"/>
    <p:sldId id="276" r:id="rId16"/>
    <p:sldId id="273" r:id="rId17"/>
    <p:sldId id="287" r:id="rId18"/>
    <p:sldId id="274" r:id="rId19"/>
    <p:sldId id="275" r:id="rId20"/>
    <p:sldId id="278" r:id="rId21"/>
    <p:sldId id="288" r:id="rId22"/>
    <p:sldId id="279" r:id="rId23"/>
    <p:sldId id="277" r:id="rId24"/>
    <p:sldId id="280" r:id="rId25"/>
    <p:sldId id="281" r:id="rId26"/>
    <p:sldId id="282" r:id="rId27"/>
    <p:sldId id="284" r:id="rId28"/>
    <p:sldId id="285" r:id="rId29"/>
    <p:sldId id="286" r:id="rId30"/>
    <p:sldId id="289"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1512" y="-4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57"/>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3629893238434366E-2"/>
          <c:y val="7.0680628272251314E-2"/>
          <c:w val="0.58007117437722422"/>
          <c:h val="0.79842931937172779"/>
        </c:manualLayout>
      </c:layout>
      <c:barChart>
        <c:barDir val="col"/>
        <c:grouping val="clustered"/>
        <c:ser>
          <c:idx val="0"/>
          <c:order val="0"/>
          <c:tx>
            <c:strRef>
              <c:f>Sheet1!$A$2</c:f>
              <c:strCache>
                <c:ptCount val="1"/>
                <c:pt idx="0">
                  <c:v>Number of Idea units</c:v>
                </c:pt>
              </c:strCache>
            </c:strRef>
          </c:tx>
          <c:spPr>
            <a:solidFill>
              <a:srgbClr val="FF6600"/>
            </a:solidFill>
            <a:ln w="7621">
              <a:solidFill>
                <a:schemeClr val="tx1"/>
              </a:solidFill>
              <a:prstDash val="solid"/>
            </a:ln>
            <a:effectLst>
              <a:outerShdw dist="35921" dir="2700000" algn="br">
                <a:srgbClr val="000000"/>
              </a:outerShdw>
            </a:effectLst>
          </c:spPr>
          <c:dPt>
            <c:idx val="0"/>
            <c:spPr>
              <a:solidFill>
                <a:schemeClr val="folHlink"/>
              </a:solidFill>
              <a:ln w="7621">
                <a:solidFill>
                  <a:schemeClr val="tx1"/>
                </a:solidFill>
                <a:prstDash val="solid"/>
              </a:ln>
              <a:effectLst>
                <a:outerShdw dist="35921" dir="2700000" algn="br">
                  <a:srgbClr val="000000"/>
                </a:outerShdw>
              </a:effectLst>
            </c:spPr>
          </c:dPt>
          <c:dPt>
            <c:idx val="1"/>
            <c:spPr>
              <a:solidFill>
                <a:schemeClr val="accent1"/>
              </a:solidFill>
              <a:ln w="7621">
                <a:solidFill>
                  <a:schemeClr val="tx1"/>
                </a:solidFill>
                <a:prstDash val="solid"/>
              </a:ln>
              <a:effectLst>
                <a:outerShdw dist="35921" dir="2700000" algn="br">
                  <a:srgbClr val="000000"/>
                </a:outerShdw>
              </a:effectLst>
            </c:spPr>
          </c:dPt>
          <c:cat>
            <c:strRef>
              <c:f>Sheet1!$B$1:$D$1</c:f>
              <c:strCache>
                <c:ptCount val="3"/>
                <c:pt idx="0">
                  <c:v>None</c:v>
                </c:pt>
                <c:pt idx="1">
                  <c:v>Literal</c:v>
                </c:pt>
                <c:pt idx="2">
                  <c:v>Metaphoric</c:v>
                </c:pt>
              </c:strCache>
            </c:strRef>
          </c:cat>
          <c:val>
            <c:numRef>
              <c:f>Sheet1!$B$2:$D$2</c:f>
              <c:numCache>
                <c:formatCode>General</c:formatCode>
                <c:ptCount val="3"/>
                <c:pt idx="0">
                  <c:v>7.71</c:v>
                </c:pt>
                <c:pt idx="1">
                  <c:v>6.25</c:v>
                </c:pt>
                <c:pt idx="2">
                  <c:v>8.77</c:v>
                </c:pt>
              </c:numCache>
            </c:numRef>
          </c:val>
        </c:ser>
        <c:axId val="109037824"/>
        <c:axId val="109043712"/>
      </c:barChart>
      <c:catAx>
        <c:axId val="109037824"/>
        <c:scaling>
          <c:orientation val="minMax"/>
        </c:scaling>
        <c:axPos val="b"/>
        <c:numFmt formatCode="General" sourceLinked="1"/>
        <c:tickLblPos val="nextTo"/>
        <c:spPr>
          <a:ln w="1905">
            <a:solidFill>
              <a:schemeClr val="tx1"/>
            </a:solidFill>
            <a:prstDash val="solid"/>
          </a:ln>
        </c:spPr>
        <c:txPr>
          <a:bodyPr rot="0" vert="horz"/>
          <a:lstStyle/>
          <a:p>
            <a:pPr>
              <a:defRPr sz="1260" b="1" i="0" u="none" strike="noStrike" baseline="0">
                <a:solidFill>
                  <a:schemeClr val="tx1"/>
                </a:solidFill>
                <a:latin typeface="Garamond"/>
                <a:ea typeface="Garamond"/>
                <a:cs typeface="Garamond"/>
              </a:defRPr>
            </a:pPr>
            <a:endParaRPr lang="en-US"/>
          </a:p>
        </c:txPr>
        <c:crossAx val="109043712"/>
        <c:crosses val="autoZero"/>
        <c:auto val="1"/>
        <c:lblAlgn val="ctr"/>
        <c:lblOffset val="100"/>
        <c:tickLblSkip val="1"/>
        <c:tickMarkSkip val="1"/>
      </c:catAx>
      <c:valAx>
        <c:axId val="109043712"/>
        <c:scaling>
          <c:orientation val="minMax"/>
        </c:scaling>
        <c:axPos val="l"/>
        <c:majorGridlines>
          <c:spPr>
            <a:ln w="1905">
              <a:solidFill>
                <a:schemeClr val="tx1"/>
              </a:solidFill>
              <a:prstDash val="solid"/>
            </a:ln>
          </c:spPr>
        </c:majorGridlines>
        <c:numFmt formatCode="General" sourceLinked="1"/>
        <c:tickLblPos val="nextTo"/>
        <c:spPr>
          <a:ln w="1905">
            <a:solidFill>
              <a:schemeClr val="tx1"/>
            </a:solidFill>
            <a:prstDash val="solid"/>
          </a:ln>
        </c:spPr>
        <c:txPr>
          <a:bodyPr rot="0" vert="horz"/>
          <a:lstStyle/>
          <a:p>
            <a:pPr>
              <a:defRPr sz="1605" b="1" i="0" u="none" strike="noStrike" baseline="0">
                <a:solidFill>
                  <a:schemeClr val="tx1"/>
                </a:solidFill>
                <a:latin typeface="Garamond"/>
                <a:ea typeface="Garamond"/>
                <a:cs typeface="Garamond"/>
              </a:defRPr>
            </a:pPr>
            <a:endParaRPr lang="en-US"/>
          </a:p>
        </c:txPr>
        <c:crossAx val="109037824"/>
        <c:crosses val="autoZero"/>
        <c:crossBetween val="between"/>
      </c:valAx>
      <c:spPr>
        <a:noFill/>
        <a:ln w="7621">
          <a:solidFill>
            <a:schemeClr val="tx1"/>
          </a:solidFill>
          <a:prstDash val="solid"/>
        </a:ln>
      </c:spPr>
    </c:plotArea>
    <c:legend>
      <c:legendPos val="r"/>
      <c:layout>
        <c:manualLayout>
          <c:xMode val="edge"/>
          <c:yMode val="edge"/>
          <c:x val="0.65302491103202864"/>
          <c:y val="0.3992146596858645"/>
          <c:w val="0.20551601423487542"/>
          <c:h val="0.2212041884816757"/>
        </c:manualLayout>
      </c:layout>
      <c:spPr>
        <a:noFill/>
        <a:ln w="15243">
          <a:noFill/>
        </a:ln>
      </c:spPr>
      <c:txPr>
        <a:bodyPr/>
        <a:lstStyle/>
        <a:p>
          <a:pPr>
            <a:defRPr sz="1323" b="0" i="0" u="none" strike="noStrike" baseline="0">
              <a:solidFill>
                <a:schemeClr val="tx1"/>
              </a:solidFill>
              <a:latin typeface="Garamond"/>
              <a:ea typeface="Garamond"/>
              <a:cs typeface="Garamond"/>
            </a:defRPr>
          </a:pPr>
          <a:endParaRPr lang="en-US"/>
        </a:p>
      </c:txPr>
    </c:legend>
    <c:plotVisOnly val="1"/>
    <c:dispBlanksAs val="gap"/>
  </c:chart>
  <c:spPr>
    <a:noFill/>
    <a:ln>
      <a:noFill/>
    </a:ln>
  </c:spPr>
  <c:txPr>
    <a:bodyPr/>
    <a:lstStyle/>
    <a:p>
      <a:pPr>
        <a:defRPr sz="1605" b="1" i="0" u="none" strike="noStrike" baseline="0">
          <a:solidFill>
            <a:schemeClr val="tx1"/>
          </a:solidFill>
          <a:latin typeface="Garamond"/>
          <a:ea typeface="Garamond"/>
          <a:cs typeface="Garamond"/>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1601423487544471E-2"/>
          <c:y val="5.7591623036649317E-2"/>
          <c:w val="0.61120996441281161"/>
          <c:h val="0.83900523560209506"/>
        </c:manualLayout>
      </c:layout>
      <c:barChart>
        <c:barDir val="col"/>
        <c:grouping val="clustered"/>
        <c:ser>
          <c:idx val="0"/>
          <c:order val="0"/>
          <c:tx>
            <c:strRef>
              <c:f>Sheet1!$A$2</c:f>
              <c:strCache>
                <c:ptCount val="1"/>
                <c:pt idx="0">
                  <c:v>Number of Idea units</c:v>
                </c:pt>
              </c:strCache>
            </c:strRef>
          </c:tx>
          <c:spPr>
            <a:solidFill>
              <a:srgbClr val="FF6600"/>
            </a:solidFill>
            <a:ln w="8764">
              <a:solidFill>
                <a:schemeClr val="tx1"/>
              </a:solidFill>
              <a:prstDash val="solid"/>
            </a:ln>
            <a:effectLst>
              <a:outerShdw dist="35921" dir="2700000" algn="br">
                <a:srgbClr val="000000"/>
              </a:outerShdw>
            </a:effectLst>
          </c:spPr>
          <c:dPt>
            <c:idx val="0"/>
            <c:spPr>
              <a:solidFill>
                <a:schemeClr val="folHlink"/>
              </a:solidFill>
              <a:ln w="8764">
                <a:solidFill>
                  <a:schemeClr val="tx1"/>
                </a:solidFill>
                <a:prstDash val="solid"/>
              </a:ln>
              <a:effectLst>
                <a:outerShdw dist="35921" dir="2700000" algn="br">
                  <a:srgbClr val="000000"/>
                </a:outerShdw>
              </a:effectLst>
            </c:spPr>
          </c:dPt>
          <c:dPt>
            <c:idx val="1"/>
            <c:spPr>
              <a:solidFill>
                <a:schemeClr val="accent1"/>
              </a:solidFill>
              <a:ln w="8764">
                <a:solidFill>
                  <a:schemeClr val="tx1"/>
                </a:solidFill>
                <a:prstDash val="solid"/>
              </a:ln>
              <a:effectLst>
                <a:outerShdw dist="35921" dir="2700000" algn="br">
                  <a:srgbClr val="000000"/>
                </a:outerShdw>
              </a:effectLst>
            </c:spPr>
          </c:dPt>
          <c:cat>
            <c:strRef>
              <c:f>Sheet1!$B$1:$D$1</c:f>
              <c:strCache>
                <c:ptCount val="3"/>
                <c:pt idx="0">
                  <c:v>None</c:v>
                </c:pt>
                <c:pt idx="1">
                  <c:v>Literal</c:v>
                </c:pt>
                <c:pt idx="2">
                  <c:v>Metaphoric</c:v>
                </c:pt>
              </c:strCache>
            </c:strRef>
          </c:cat>
          <c:val>
            <c:numRef>
              <c:f>Sheet1!$B$2:$D$2</c:f>
              <c:numCache>
                <c:formatCode>General</c:formatCode>
                <c:ptCount val="3"/>
                <c:pt idx="0">
                  <c:v>4.4700000000000024</c:v>
                </c:pt>
                <c:pt idx="1">
                  <c:v>5.81</c:v>
                </c:pt>
                <c:pt idx="2">
                  <c:v>4.3</c:v>
                </c:pt>
              </c:numCache>
            </c:numRef>
          </c:val>
        </c:ser>
        <c:axId val="109081728"/>
        <c:axId val="109083264"/>
      </c:barChart>
      <c:catAx>
        <c:axId val="109081728"/>
        <c:scaling>
          <c:orientation val="minMax"/>
        </c:scaling>
        <c:axPos val="b"/>
        <c:numFmt formatCode="General" sourceLinked="1"/>
        <c:tickLblPos val="nextTo"/>
        <c:spPr>
          <a:ln w="2191">
            <a:solidFill>
              <a:schemeClr val="tx1"/>
            </a:solidFill>
            <a:prstDash val="solid"/>
          </a:ln>
        </c:spPr>
        <c:txPr>
          <a:bodyPr rot="0" vert="horz"/>
          <a:lstStyle/>
          <a:p>
            <a:pPr>
              <a:defRPr sz="1087" b="1" i="0" u="none" strike="noStrike" baseline="0">
                <a:solidFill>
                  <a:schemeClr val="tx1"/>
                </a:solidFill>
                <a:latin typeface="Garamond"/>
                <a:ea typeface="Garamond"/>
                <a:cs typeface="Garamond"/>
              </a:defRPr>
            </a:pPr>
            <a:endParaRPr lang="en-US"/>
          </a:p>
        </c:txPr>
        <c:crossAx val="109083264"/>
        <c:crosses val="autoZero"/>
        <c:auto val="1"/>
        <c:lblAlgn val="ctr"/>
        <c:lblOffset val="100"/>
        <c:tickLblSkip val="1"/>
        <c:tickMarkSkip val="1"/>
      </c:catAx>
      <c:valAx>
        <c:axId val="109083264"/>
        <c:scaling>
          <c:orientation val="minMax"/>
        </c:scaling>
        <c:axPos val="l"/>
        <c:majorGridlines>
          <c:spPr>
            <a:ln w="2191">
              <a:solidFill>
                <a:schemeClr val="tx1"/>
              </a:solidFill>
              <a:prstDash val="solid"/>
            </a:ln>
          </c:spPr>
        </c:majorGridlines>
        <c:numFmt formatCode="General" sourceLinked="1"/>
        <c:tickLblPos val="nextTo"/>
        <c:spPr>
          <a:ln w="2191">
            <a:solidFill>
              <a:schemeClr val="tx1"/>
            </a:solidFill>
            <a:prstDash val="solid"/>
          </a:ln>
        </c:spPr>
        <c:txPr>
          <a:bodyPr rot="0" vert="horz"/>
          <a:lstStyle/>
          <a:p>
            <a:pPr>
              <a:defRPr sz="1380" b="1" i="0" u="none" strike="noStrike" baseline="0">
                <a:solidFill>
                  <a:schemeClr val="tx1"/>
                </a:solidFill>
                <a:latin typeface="Garamond"/>
                <a:ea typeface="Garamond"/>
                <a:cs typeface="Garamond"/>
              </a:defRPr>
            </a:pPr>
            <a:endParaRPr lang="en-US"/>
          </a:p>
        </c:txPr>
        <c:crossAx val="109081728"/>
        <c:crosses val="autoZero"/>
        <c:crossBetween val="between"/>
      </c:valAx>
      <c:spPr>
        <a:noFill/>
        <a:ln w="8764">
          <a:solidFill>
            <a:schemeClr val="tx1"/>
          </a:solidFill>
          <a:prstDash val="solid"/>
        </a:ln>
      </c:spPr>
    </c:plotArea>
    <c:legend>
      <c:legendPos val="r"/>
      <c:layout>
        <c:manualLayout>
          <c:xMode val="edge"/>
          <c:yMode val="edge"/>
          <c:x val="0.67259786476868366"/>
          <c:y val="0.43586387434555041"/>
          <c:w val="0.15569395017793614"/>
          <c:h val="0.16623036649214681"/>
        </c:manualLayout>
      </c:layout>
      <c:spPr>
        <a:noFill/>
        <a:ln w="17529">
          <a:noFill/>
        </a:ln>
      </c:spPr>
      <c:txPr>
        <a:bodyPr/>
        <a:lstStyle/>
        <a:p>
          <a:pPr>
            <a:defRPr sz="1142" b="0" i="0" u="none" strike="noStrike" baseline="0">
              <a:solidFill>
                <a:schemeClr val="tx1"/>
              </a:solidFill>
              <a:latin typeface="Garamond"/>
              <a:ea typeface="Garamond"/>
              <a:cs typeface="Garamond"/>
            </a:defRPr>
          </a:pPr>
          <a:endParaRPr lang="en-US"/>
        </a:p>
      </c:txPr>
    </c:legend>
    <c:plotVisOnly val="1"/>
    <c:dispBlanksAs val="gap"/>
  </c:chart>
  <c:spPr>
    <a:noFill/>
    <a:ln>
      <a:noFill/>
    </a:ln>
  </c:spPr>
  <c:txPr>
    <a:bodyPr/>
    <a:lstStyle/>
    <a:p>
      <a:pPr>
        <a:defRPr sz="1380" b="1" i="0" u="none" strike="noStrike" baseline="0">
          <a:solidFill>
            <a:schemeClr val="tx1"/>
          </a:solidFill>
          <a:latin typeface="Garamond"/>
          <a:ea typeface="Garamond"/>
          <a:cs typeface="Garamond"/>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perspective val="30"/>
    </c:view3D>
    <c:plotArea>
      <c:layout>
        <c:manualLayout>
          <c:layoutTarget val="inner"/>
          <c:xMode val="edge"/>
          <c:yMode val="edge"/>
          <c:x val="7.0284697508896848E-2"/>
          <c:y val="5.7591623036649317E-2"/>
          <c:w val="0.52491103202847045"/>
          <c:h val="0.83900523560209506"/>
        </c:manualLayout>
      </c:layout>
      <c:bar3DChart>
        <c:barDir val="col"/>
        <c:grouping val="clustered"/>
        <c:ser>
          <c:idx val="0"/>
          <c:order val="0"/>
          <c:tx>
            <c:strRef>
              <c:f>Sheet1!$A$2</c:f>
              <c:strCache>
                <c:ptCount val="1"/>
                <c:pt idx="0">
                  <c:v>Immediate</c:v>
                </c:pt>
              </c:strCache>
            </c:strRef>
          </c:tx>
          <c:cat>
            <c:strRef>
              <c:f>Sheet1!$B$1:$D$1</c:f>
              <c:strCache>
                <c:ptCount val="3"/>
                <c:pt idx="0">
                  <c:v>None</c:v>
                </c:pt>
                <c:pt idx="1">
                  <c:v>Literal</c:v>
                </c:pt>
                <c:pt idx="2">
                  <c:v>Metaphoric</c:v>
                </c:pt>
              </c:strCache>
            </c:strRef>
          </c:cat>
          <c:val>
            <c:numRef>
              <c:f>Sheet1!$B$2:$D$2</c:f>
              <c:numCache>
                <c:formatCode>General</c:formatCode>
                <c:ptCount val="3"/>
                <c:pt idx="0">
                  <c:v>7.71</c:v>
                </c:pt>
                <c:pt idx="1">
                  <c:v>6.25</c:v>
                </c:pt>
                <c:pt idx="2">
                  <c:v>8.77</c:v>
                </c:pt>
              </c:numCache>
            </c:numRef>
          </c:val>
        </c:ser>
        <c:ser>
          <c:idx val="1"/>
          <c:order val="1"/>
          <c:tx>
            <c:strRef>
              <c:f>Sheet1!$A$3</c:f>
              <c:strCache>
                <c:ptCount val="1"/>
                <c:pt idx="0">
                  <c:v>1 Week Later</c:v>
                </c:pt>
              </c:strCache>
            </c:strRef>
          </c:tx>
          <c:cat>
            <c:strRef>
              <c:f>Sheet1!$B$1:$D$1</c:f>
              <c:strCache>
                <c:ptCount val="3"/>
                <c:pt idx="0">
                  <c:v>None</c:v>
                </c:pt>
                <c:pt idx="1">
                  <c:v>Literal</c:v>
                </c:pt>
                <c:pt idx="2">
                  <c:v>Metaphoric</c:v>
                </c:pt>
              </c:strCache>
            </c:strRef>
          </c:cat>
          <c:val>
            <c:numRef>
              <c:f>Sheet1!$B$3:$D$3</c:f>
              <c:numCache>
                <c:formatCode>General</c:formatCode>
                <c:ptCount val="3"/>
                <c:pt idx="0">
                  <c:v>4.4700000000000024</c:v>
                </c:pt>
                <c:pt idx="1">
                  <c:v>5.81</c:v>
                </c:pt>
                <c:pt idx="2">
                  <c:v>4.29</c:v>
                </c:pt>
              </c:numCache>
            </c:numRef>
          </c:val>
        </c:ser>
        <c:dLbls>
          <c:showVal val="1"/>
        </c:dLbls>
        <c:shape val="box"/>
        <c:axId val="109131648"/>
        <c:axId val="109133184"/>
        <c:axId val="0"/>
      </c:bar3DChart>
      <c:catAx>
        <c:axId val="109131648"/>
        <c:scaling>
          <c:orientation val="minMax"/>
        </c:scaling>
        <c:axPos val="b"/>
        <c:numFmt formatCode="General" sourceLinked="1"/>
        <c:tickLblPos val="nextTo"/>
        <c:txPr>
          <a:bodyPr rot="0" vert="horz"/>
          <a:lstStyle/>
          <a:p>
            <a:pPr>
              <a:defRPr/>
            </a:pPr>
            <a:endParaRPr lang="en-US"/>
          </a:p>
        </c:txPr>
        <c:crossAx val="109133184"/>
        <c:crosses val="autoZero"/>
        <c:auto val="1"/>
        <c:lblAlgn val="ctr"/>
        <c:lblOffset val="100"/>
        <c:tickLblSkip val="1"/>
        <c:tickMarkSkip val="1"/>
      </c:catAx>
      <c:valAx>
        <c:axId val="109133184"/>
        <c:scaling>
          <c:orientation val="minMax"/>
        </c:scaling>
        <c:axPos val="l"/>
        <c:majorGridlines/>
        <c:numFmt formatCode="General" sourceLinked="1"/>
        <c:tickLblPos val="nextTo"/>
        <c:txPr>
          <a:bodyPr rot="0" vert="horz"/>
          <a:lstStyle/>
          <a:p>
            <a:pPr>
              <a:defRPr/>
            </a:pPr>
            <a:endParaRPr lang="en-US"/>
          </a:p>
        </c:txPr>
        <c:crossAx val="109131648"/>
        <c:crosses val="autoZero"/>
        <c:crossBetween val="between"/>
      </c:valAx>
    </c:plotArea>
    <c:legend>
      <c:legendPos val="r"/>
      <c:layout>
        <c:manualLayout>
          <c:xMode val="edge"/>
          <c:yMode val="edge"/>
          <c:x val="0.66103202846975073"/>
          <c:y val="0.35863874345549734"/>
          <c:w val="0.20455935796486976"/>
          <c:h val="0.13585511038090159"/>
        </c:manualLayout>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perspective val="30"/>
    </c:view3D>
    <c:plotArea>
      <c:layout>
        <c:manualLayout>
          <c:layoutTarget val="inner"/>
          <c:xMode val="edge"/>
          <c:yMode val="edge"/>
          <c:x val="7.0284697508896876E-2"/>
          <c:y val="5.7591623036649352E-2"/>
          <c:w val="0.52491103202847089"/>
          <c:h val="0.8390052356020955"/>
        </c:manualLayout>
      </c:layout>
      <c:bar3DChart>
        <c:barDir val="col"/>
        <c:grouping val="clustered"/>
        <c:ser>
          <c:idx val="0"/>
          <c:order val="0"/>
          <c:tx>
            <c:strRef>
              <c:f>Sheet1!$A$2</c:f>
              <c:strCache>
                <c:ptCount val="1"/>
                <c:pt idx="0">
                  <c:v>Choice</c:v>
                </c:pt>
              </c:strCache>
            </c:strRef>
          </c:tx>
          <c:cat>
            <c:strRef>
              <c:f>Sheet1!$B$1:$D$1</c:f>
              <c:strCache>
                <c:ptCount val="3"/>
                <c:pt idx="0">
                  <c:v>None</c:v>
                </c:pt>
                <c:pt idx="1">
                  <c:v>Literal</c:v>
                </c:pt>
                <c:pt idx="2">
                  <c:v>Metaphoric</c:v>
                </c:pt>
              </c:strCache>
            </c:strRef>
          </c:cat>
          <c:val>
            <c:numRef>
              <c:f>Sheet1!$B$2:$D$2</c:f>
              <c:numCache>
                <c:formatCode>General</c:formatCode>
                <c:ptCount val="3"/>
                <c:pt idx="0">
                  <c:v>0.4</c:v>
                </c:pt>
                <c:pt idx="1">
                  <c:v>0.5</c:v>
                </c:pt>
                <c:pt idx="2">
                  <c:v>0.60000000000000042</c:v>
                </c:pt>
              </c:numCache>
            </c:numRef>
          </c:val>
        </c:ser>
        <c:ser>
          <c:idx val="1"/>
          <c:order val="1"/>
          <c:tx>
            <c:strRef>
              <c:f>Sheet1!$A$3</c:f>
              <c:strCache>
                <c:ptCount val="1"/>
                <c:pt idx="0">
                  <c:v>Male-Female Inequity</c:v>
                </c:pt>
              </c:strCache>
            </c:strRef>
          </c:tx>
          <c:cat>
            <c:strRef>
              <c:f>Sheet1!$B$1:$D$1</c:f>
              <c:strCache>
                <c:ptCount val="3"/>
                <c:pt idx="0">
                  <c:v>None</c:v>
                </c:pt>
                <c:pt idx="1">
                  <c:v>Literal</c:v>
                </c:pt>
                <c:pt idx="2">
                  <c:v>Metaphoric</c:v>
                </c:pt>
              </c:strCache>
            </c:strRef>
          </c:cat>
          <c:val>
            <c:numRef>
              <c:f>Sheet1!$B$3:$D$3</c:f>
              <c:numCache>
                <c:formatCode>General</c:formatCode>
                <c:ptCount val="3"/>
                <c:pt idx="0">
                  <c:v>0.60000000000000042</c:v>
                </c:pt>
                <c:pt idx="1">
                  <c:v>0.30000000000000021</c:v>
                </c:pt>
                <c:pt idx="2">
                  <c:v>1.2</c:v>
                </c:pt>
              </c:numCache>
            </c:numRef>
          </c:val>
        </c:ser>
        <c:dLbls>
          <c:showVal val="1"/>
        </c:dLbls>
        <c:shape val="box"/>
        <c:axId val="109808640"/>
        <c:axId val="109818624"/>
        <c:axId val="0"/>
      </c:bar3DChart>
      <c:catAx>
        <c:axId val="109808640"/>
        <c:scaling>
          <c:orientation val="minMax"/>
        </c:scaling>
        <c:axPos val="b"/>
        <c:numFmt formatCode="General" sourceLinked="1"/>
        <c:tickLblPos val="nextTo"/>
        <c:txPr>
          <a:bodyPr rot="0" vert="horz"/>
          <a:lstStyle/>
          <a:p>
            <a:pPr>
              <a:defRPr/>
            </a:pPr>
            <a:endParaRPr lang="en-US"/>
          </a:p>
        </c:txPr>
        <c:crossAx val="109818624"/>
        <c:crosses val="autoZero"/>
        <c:auto val="1"/>
        <c:lblAlgn val="ctr"/>
        <c:lblOffset val="100"/>
        <c:tickLblSkip val="1"/>
        <c:tickMarkSkip val="1"/>
      </c:catAx>
      <c:valAx>
        <c:axId val="109818624"/>
        <c:scaling>
          <c:orientation val="minMax"/>
        </c:scaling>
        <c:axPos val="l"/>
        <c:majorGridlines/>
        <c:numFmt formatCode="General" sourceLinked="1"/>
        <c:tickLblPos val="nextTo"/>
        <c:txPr>
          <a:bodyPr rot="0" vert="horz"/>
          <a:lstStyle/>
          <a:p>
            <a:pPr>
              <a:defRPr/>
            </a:pPr>
            <a:endParaRPr lang="en-US"/>
          </a:p>
        </c:txPr>
        <c:crossAx val="109808640"/>
        <c:crosses val="autoZero"/>
        <c:crossBetween val="between"/>
      </c:valAx>
    </c:plotArea>
    <c:legend>
      <c:legendPos val="r"/>
      <c:layout>
        <c:manualLayout>
          <c:xMode val="edge"/>
          <c:yMode val="edge"/>
          <c:x val="0.6241731021603073"/>
          <c:y val="0.35863874345549734"/>
          <c:w val="0.33596961437512646"/>
          <c:h val="0.19020644745028656"/>
        </c:manualLayout>
      </c:layout>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perspective val="30"/>
    </c:view3D>
    <c:plotArea>
      <c:layout/>
      <c:bar3DChart>
        <c:barDir val="col"/>
        <c:grouping val="clustered"/>
        <c:ser>
          <c:idx val="0"/>
          <c:order val="0"/>
          <c:tx>
            <c:strRef>
              <c:f>Sheet1!$A$2</c:f>
              <c:strCache>
                <c:ptCount val="1"/>
                <c:pt idx="0">
                  <c:v>Choice</c:v>
                </c:pt>
              </c:strCache>
            </c:strRef>
          </c:tx>
          <c:cat>
            <c:strRef>
              <c:f>Sheet1!$B$1:$D$1</c:f>
              <c:strCache>
                <c:ptCount val="3"/>
                <c:pt idx="0">
                  <c:v>None</c:v>
                </c:pt>
                <c:pt idx="1">
                  <c:v>Literal</c:v>
                </c:pt>
                <c:pt idx="2">
                  <c:v>Metaphoric</c:v>
                </c:pt>
              </c:strCache>
            </c:strRef>
          </c:cat>
          <c:val>
            <c:numRef>
              <c:f>Sheet1!$B$2:$D$2</c:f>
              <c:numCache>
                <c:formatCode>General</c:formatCode>
                <c:ptCount val="3"/>
                <c:pt idx="0">
                  <c:v>1</c:v>
                </c:pt>
                <c:pt idx="1">
                  <c:v>1</c:v>
                </c:pt>
                <c:pt idx="2">
                  <c:v>2</c:v>
                </c:pt>
              </c:numCache>
            </c:numRef>
          </c:val>
        </c:ser>
        <c:ser>
          <c:idx val="1"/>
          <c:order val="1"/>
          <c:tx>
            <c:strRef>
              <c:f>Sheet1!$A$3</c:f>
              <c:strCache>
                <c:ptCount val="1"/>
                <c:pt idx="0">
                  <c:v>Male-Female Inequity</c:v>
                </c:pt>
              </c:strCache>
            </c:strRef>
          </c:tx>
          <c:cat>
            <c:strRef>
              <c:f>Sheet1!$B$1:$D$1</c:f>
              <c:strCache>
                <c:ptCount val="3"/>
                <c:pt idx="0">
                  <c:v>None</c:v>
                </c:pt>
                <c:pt idx="1">
                  <c:v>Literal</c:v>
                </c:pt>
                <c:pt idx="2">
                  <c:v>Metaphoric</c:v>
                </c:pt>
              </c:strCache>
            </c:strRef>
          </c:cat>
          <c:val>
            <c:numRef>
              <c:f>Sheet1!$B$3:$D$3</c:f>
              <c:numCache>
                <c:formatCode>General</c:formatCode>
                <c:ptCount val="3"/>
                <c:pt idx="0">
                  <c:v>1.3</c:v>
                </c:pt>
                <c:pt idx="1">
                  <c:v>1.4</c:v>
                </c:pt>
                <c:pt idx="2">
                  <c:v>1.8</c:v>
                </c:pt>
              </c:numCache>
            </c:numRef>
          </c:val>
        </c:ser>
        <c:shape val="box"/>
        <c:axId val="108870656"/>
        <c:axId val="108880640"/>
        <c:axId val="0"/>
      </c:bar3DChart>
      <c:catAx>
        <c:axId val="108870656"/>
        <c:scaling>
          <c:orientation val="minMax"/>
        </c:scaling>
        <c:axPos val="b"/>
        <c:numFmt formatCode="General" sourceLinked="1"/>
        <c:majorTickMark val="none"/>
        <c:tickLblPos val="nextTo"/>
        <c:txPr>
          <a:bodyPr rot="0" vert="horz"/>
          <a:lstStyle/>
          <a:p>
            <a:pPr>
              <a:defRPr/>
            </a:pPr>
            <a:endParaRPr lang="en-US"/>
          </a:p>
        </c:txPr>
        <c:crossAx val="108880640"/>
        <c:crosses val="autoZero"/>
        <c:auto val="1"/>
        <c:lblAlgn val="ctr"/>
        <c:lblOffset val="100"/>
        <c:tickLblSkip val="1"/>
        <c:tickMarkSkip val="1"/>
      </c:catAx>
      <c:valAx>
        <c:axId val="108880640"/>
        <c:scaling>
          <c:orientation val="minMax"/>
        </c:scaling>
        <c:axPos val="l"/>
        <c:majorGridlines/>
        <c:numFmt formatCode="General" sourceLinked="1"/>
        <c:majorTickMark val="none"/>
        <c:tickLblPos val="nextTo"/>
        <c:txPr>
          <a:bodyPr rot="0" vert="horz"/>
          <a:lstStyle/>
          <a:p>
            <a:pPr>
              <a:defRPr/>
            </a:pPr>
            <a:endParaRPr lang="en-US"/>
          </a:p>
        </c:txPr>
        <c:crossAx val="108870656"/>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perspective val="30"/>
    </c:view3D>
    <c:plotArea>
      <c:layout/>
      <c:bar3DChart>
        <c:barDir val="col"/>
        <c:grouping val="clustered"/>
        <c:ser>
          <c:idx val="0"/>
          <c:order val="0"/>
          <c:tx>
            <c:strRef>
              <c:f>Sheet1!$A$2</c:f>
              <c:strCache>
                <c:ptCount val="1"/>
                <c:pt idx="0">
                  <c:v>Immediate</c:v>
                </c:pt>
              </c:strCache>
            </c:strRef>
          </c:tx>
          <c:cat>
            <c:strRef>
              <c:f>Sheet1!$B$1:$D$1</c:f>
              <c:strCache>
                <c:ptCount val="3"/>
                <c:pt idx="0">
                  <c:v>None</c:v>
                </c:pt>
                <c:pt idx="1">
                  <c:v>Literal</c:v>
                </c:pt>
                <c:pt idx="2">
                  <c:v>Metaphoric</c:v>
                </c:pt>
              </c:strCache>
            </c:strRef>
          </c:cat>
          <c:val>
            <c:numRef>
              <c:f>Sheet1!$B$2:$D$2</c:f>
              <c:numCache>
                <c:formatCode>General</c:formatCode>
                <c:ptCount val="3"/>
                <c:pt idx="0">
                  <c:v>0.5</c:v>
                </c:pt>
                <c:pt idx="1">
                  <c:v>0.4</c:v>
                </c:pt>
                <c:pt idx="2">
                  <c:v>0.9</c:v>
                </c:pt>
              </c:numCache>
            </c:numRef>
          </c:val>
        </c:ser>
        <c:ser>
          <c:idx val="1"/>
          <c:order val="1"/>
          <c:tx>
            <c:strRef>
              <c:f>Sheet1!$A$3</c:f>
              <c:strCache>
                <c:ptCount val="1"/>
                <c:pt idx="0">
                  <c:v>One Week delay</c:v>
                </c:pt>
              </c:strCache>
            </c:strRef>
          </c:tx>
          <c:cat>
            <c:strRef>
              <c:f>Sheet1!$B$1:$D$1</c:f>
              <c:strCache>
                <c:ptCount val="3"/>
                <c:pt idx="0">
                  <c:v>None</c:v>
                </c:pt>
                <c:pt idx="1">
                  <c:v>Literal</c:v>
                </c:pt>
                <c:pt idx="2">
                  <c:v>Metaphoric</c:v>
                </c:pt>
              </c:strCache>
            </c:strRef>
          </c:cat>
          <c:val>
            <c:numRef>
              <c:f>Sheet1!$B$3:$D$3</c:f>
              <c:numCache>
                <c:formatCode>General</c:formatCode>
                <c:ptCount val="3"/>
                <c:pt idx="0">
                  <c:v>1</c:v>
                </c:pt>
                <c:pt idx="1">
                  <c:v>1.1000000000000001</c:v>
                </c:pt>
                <c:pt idx="2">
                  <c:v>1.9000000000000001</c:v>
                </c:pt>
              </c:numCache>
            </c:numRef>
          </c:val>
        </c:ser>
        <c:shape val="box"/>
        <c:axId val="110067072"/>
        <c:axId val="110089344"/>
        <c:axId val="0"/>
      </c:bar3DChart>
      <c:catAx>
        <c:axId val="110067072"/>
        <c:scaling>
          <c:orientation val="minMax"/>
        </c:scaling>
        <c:axPos val="b"/>
        <c:numFmt formatCode="General" sourceLinked="1"/>
        <c:majorTickMark val="none"/>
        <c:tickLblPos val="nextTo"/>
        <c:txPr>
          <a:bodyPr rot="0" vert="horz"/>
          <a:lstStyle/>
          <a:p>
            <a:pPr>
              <a:defRPr/>
            </a:pPr>
            <a:endParaRPr lang="en-US"/>
          </a:p>
        </c:txPr>
        <c:crossAx val="110089344"/>
        <c:crosses val="autoZero"/>
        <c:auto val="1"/>
        <c:lblAlgn val="ctr"/>
        <c:lblOffset val="100"/>
        <c:tickLblSkip val="1"/>
        <c:tickMarkSkip val="1"/>
      </c:catAx>
      <c:valAx>
        <c:axId val="110089344"/>
        <c:scaling>
          <c:orientation val="minMax"/>
        </c:scaling>
        <c:axPos val="l"/>
        <c:majorGridlines/>
        <c:numFmt formatCode="General" sourceLinked="1"/>
        <c:majorTickMark val="none"/>
        <c:tickLblPos val="nextTo"/>
        <c:txPr>
          <a:bodyPr rot="0" vert="horz"/>
          <a:lstStyle/>
          <a:p>
            <a:pPr>
              <a:defRPr/>
            </a:pPr>
            <a:endParaRPr lang="en-US"/>
          </a:p>
        </c:txPr>
        <c:crossAx val="110067072"/>
        <c:crosses val="autoZero"/>
        <c:crossBetween val="between"/>
      </c:valAx>
    </c:plotArea>
    <c:legend>
      <c:legendPos val="r"/>
      <c:layout>
        <c:manualLayout>
          <c:xMode val="edge"/>
          <c:yMode val="edge"/>
          <c:x val="0.66911846355744042"/>
          <c:y val="0.4754757678017954"/>
          <c:w val="0.32126615182717566"/>
          <c:h val="0.26008673796806742"/>
        </c:manualLayout>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94870-2855-40C6-81B3-AEA450FF9AD0}" type="doc">
      <dgm:prSet loTypeId="urn:microsoft.com/office/officeart/2005/8/layout/pyramid3" loCatId="pyramid" qsTypeId="urn:microsoft.com/office/officeart/2005/8/quickstyle/3d2" qsCatId="3D" csTypeId="urn:microsoft.com/office/officeart/2005/8/colors/accent1_2" csCatId="accent1" phldr="1"/>
      <dgm:spPr/>
      <dgm:t>
        <a:bodyPr/>
        <a:lstStyle/>
        <a:p>
          <a:endParaRPr lang="en-US"/>
        </a:p>
      </dgm:t>
    </dgm:pt>
    <dgm:pt modelId="{E8A63673-F661-4C80-B404-1B76FFD2598B}">
      <dgm:prSet/>
      <dgm:spPr/>
      <dgm:t>
        <a:bodyPr/>
        <a:lstStyle/>
        <a:p>
          <a:pPr rtl="0"/>
          <a:r>
            <a:rPr lang="en-US" dirty="0" smtClean="0"/>
            <a:t>Research on Visualizations</a:t>
          </a:r>
          <a:endParaRPr lang="en-US" dirty="0"/>
        </a:p>
      </dgm:t>
    </dgm:pt>
    <dgm:pt modelId="{C26A9FBF-5971-4B91-9B58-5C318394F37C}" type="parTrans" cxnId="{41AEBD37-1977-4FBB-BCB3-7A5CE677E2D9}">
      <dgm:prSet/>
      <dgm:spPr/>
      <dgm:t>
        <a:bodyPr/>
        <a:lstStyle/>
        <a:p>
          <a:endParaRPr lang="en-US"/>
        </a:p>
      </dgm:t>
    </dgm:pt>
    <dgm:pt modelId="{EF4F4360-0243-473F-A7D3-EAF45DABBA62}" type="sibTrans" cxnId="{41AEBD37-1977-4FBB-BCB3-7A5CE677E2D9}">
      <dgm:prSet/>
      <dgm:spPr/>
      <dgm:t>
        <a:bodyPr/>
        <a:lstStyle/>
        <a:p>
          <a:endParaRPr lang="en-US"/>
        </a:p>
      </dgm:t>
    </dgm:pt>
    <dgm:pt modelId="{DD40D96C-71E0-4768-846E-9C599B5EAA63}">
      <dgm:prSet/>
      <dgm:spPr/>
      <dgm:t>
        <a:bodyPr/>
        <a:lstStyle/>
        <a:p>
          <a:pPr rtl="0"/>
          <a:endParaRPr lang="en-US" dirty="0"/>
        </a:p>
      </dgm:t>
    </dgm:pt>
    <dgm:pt modelId="{37F2D75A-8CAD-4BFF-91FE-36C1D0D8F203}" type="parTrans" cxnId="{7D52589B-93D9-4439-BBA8-FD1263B1E1AF}">
      <dgm:prSet/>
      <dgm:spPr/>
      <dgm:t>
        <a:bodyPr/>
        <a:lstStyle/>
        <a:p>
          <a:endParaRPr lang="en-US"/>
        </a:p>
      </dgm:t>
    </dgm:pt>
    <dgm:pt modelId="{5D436312-29FA-4190-85C8-3B9616B2FC3A}" type="sibTrans" cxnId="{7D52589B-93D9-4439-BBA8-FD1263B1E1AF}">
      <dgm:prSet/>
      <dgm:spPr/>
      <dgm:t>
        <a:bodyPr/>
        <a:lstStyle/>
        <a:p>
          <a:endParaRPr lang="en-US"/>
        </a:p>
      </dgm:t>
    </dgm:pt>
    <dgm:pt modelId="{C436B557-DC82-49F4-B42D-4F8C83B0B1B7}">
      <dgm:prSet/>
      <dgm:spPr/>
      <dgm:t>
        <a:bodyPr/>
        <a:lstStyle/>
        <a:p>
          <a:pPr rtl="0"/>
          <a:endParaRPr lang="en-US" dirty="0"/>
        </a:p>
      </dgm:t>
    </dgm:pt>
    <dgm:pt modelId="{46EA422C-560A-45EE-AADC-04E9CF2E2C1F}" type="parTrans" cxnId="{57C1679D-A056-4138-B7A3-1C5629E02CBB}">
      <dgm:prSet/>
      <dgm:spPr/>
      <dgm:t>
        <a:bodyPr/>
        <a:lstStyle/>
        <a:p>
          <a:endParaRPr lang="en-US"/>
        </a:p>
      </dgm:t>
    </dgm:pt>
    <dgm:pt modelId="{3CF3CC8F-C8D6-46D3-9109-458954CA78D6}" type="sibTrans" cxnId="{57C1679D-A056-4138-B7A3-1C5629E02CBB}">
      <dgm:prSet/>
      <dgm:spPr/>
      <dgm:t>
        <a:bodyPr/>
        <a:lstStyle/>
        <a:p>
          <a:endParaRPr lang="en-US"/>
        </a:p>
      </dgm:t>
    </dgm:pt>
    <dgm:pt modelId="{E7A06ED4-A2C0-4F5B-A6A3-41990157AD7F}" type="pres">
      <dgm:prSet presAssocID="{C5E94870-2855-40C6-81B3-AEA450FF9AD0}" presName="Name0" presStyleCnt="0">
        <dgm:presLayoutVars>
          <dgm:dir/>
          <dgm:animLvl val="lvl"/>
          <dgm:resizeHandles val="exact"/>
        </dgm:presLayoutVars>
      </dgm:prSet>
      <dgm:spPr/>
      <dgm:t>
        <a:bodyPr/>
        <a:lstStyle/>
        <a:p>
          <a:endParaRPr lang="en-US"/>
        </a:p>
      </dgm:t>
    </dgm:pt>
    <dgm:pt modelId="{2760D046-76C2-45C0-9121-27356DC3AE37}" type="pres">
      <dgm:prSet presAssocID="{E8A63673-F661-4C80-B404-1B76FFD2598B}" presName="Name8" presStyleCnt="0"/>
      <dgm:spPr/>
    </dgm:pt>
    <dgm:pt modelId="{645BDC25-5473-4A27-905F-56200A3F5F29}" type="pres">
      <dgm:prSet presAssocID="{E8A63673-F661-4C80-B404-1B76FFD2598B}" presName="level" presStyleLbl="node1" presStyleIdx="0" presStyleCnt="3">
        <dgm:presLayoutVars>
          <dgm:chMax val="1"/>
          <dgm:bulletEnabled val="1"/>
        </dgm:presLayoutVars>
      </dgm:prSet>
      <dgm:spPr/>
      <dgm:t>
        <a:bodyPr/>
        <a:lstStyle/>
        <a:p>
          <a:endParaRPr lang="en-US"/>
        </a:p>
      </dgm:t>
    </dgm:pt>
    <dgm:pt modelId="{22EF70D9-519A-44EA-BC6C-344F49A93A77}" type="pres">
      <dgm:prSet presAssocID="{E8A63673-F661-4C80-B404-1B76FFD2598B}" presName="levelTx" presStyleLbl="revTx" presStyleIdx="0" presStyleCnt="0">
        <dgm:presLayoutVars>
          <dgm:chMax val="1"/>
          <dgm:bulletEnabled val="1"/>
        </dgm:presLayoutVars>
      </dgm:prSet>
      <dgm:spPr/>
      <dgm:t>
        <a:bodyPr/>
        <a:lstStyle/>
        <a:p>
          <a:endParaRPr lang="en-US"/>
        </a:p>
      </dgm:t>
    </dgm:pt>
    <dgm:pt modelId="{F10BF7E0-B80D-4EF5-A4B3-7894BF4CFDF0}" type="pres">
      <dgm:prSet presAssocID="{DD40D96C-71E0-4768-846E-9C599B5EAA63}" presName="Name8" presStyleCnt="0"/>
      <dgm:spPr/>
    </dgm:pt>
    <dgm:pt modelId="{4BB1D460-2226-4E0F-B1EA-FC9E5D40D26E}" type="pres">
      <dgm:prSet presAssocID="{DD40D96C-71E0-4768-846E-9C599B5EAA63}" presName="level" presStyleLbl="node1" presStyleIdx="1" presStyleCnt="3">
        <dgm:presLayoutVars>
          <dgm:chMax val="1"/>
          <dgm:bulletEnabled val="1"/>
        </dgm:presLayoutVars>
      </dgm:prSet>
      <dgm:spPr/>
      <dgm:t>
        <a:bodyPr/>
        <a:lstStyle/>
        <a:p>
          <a:endParaRPr lang="en-US"/>
        </a:p>
      </dgm:t>
    </dgm:pt>
    <dgm:pt modelId="{E26B81F2-8DFE-4725-BE5B-94480C361DB4}" type="pres">
      <dgm:prSet presAssocID="{DD40D96C-71E0-4768-846E-9C599B5EAA63}" presName="levelTx" presStyleLbl="revTx" presStyleIdx="0" presStyleCnt="0">
        <dgm:presLayoutVars>
          <dgm:chMax val="1"/>
          <dgm:bulletEnabled val="1"/>
        </dgm:presLayoutVars>
      </dgm:prSet>
      <dgm:spPr/>
      <dgm:t>
        <a:bodyPr/>
        <a:lstStyle/>
        <a:p>
          <a:endParaRPr lang="en-US"/>
        </a:p>
      </dgm:t>
    </dgm:pt>
    <dgm:pt modelId="{719073FD-2748-4684-9773-5E5AF6EFF460}" type="pres">
      <dgm:prSet presAssocID="{C436B557-DC82-49F4-B42D-4F8C83B0B1B7}" presName="Name8" presStyleCnt="0"/>
      <dgm:spPr/>
    </dgm:pt>
    <dgm:pt modelId="{CC780361-237B-431A-9705-58E5383602BA}" type="pres">
      <dgm:prSet presAssocID="{C436B557-DC82-49F4-B42D-4F8C83B0B1B7}" presName="level" presStyleLbl="node1" presStyleIdx="2" presStyleCnt="3">
        <dgm:presLayoutVars>
          <dgm:chMax val="1"/>
          <dgm:bulletEnabled val="1"/>
        </dgm:presLayoutVars>
      </dgm:prSet>
      <dgm:spPr/>
      <dgm:t>
        <a:bodyPr/>
        <a:lstStyle/>
        <a:p>
          <a:endParaRPr lang="en-US"/>
        </a:p>
      </dgm:t>
    </dgm:pt>
    <dgm:pt modelId="{3597B02A-A23D-490C-9BBE-F7767B0DA810}" type="pres">
      <dgm:prSet presAssocID="{C436B557-DC82-49F4-B42D-4F8C83B0B1B7}" presName="levelTx" presStyleLbl="revTx" presStyleIdx="0" presStyleCnt="0">
        <dgm:presLayoutVars>
          <dgm:chMax val="1"/>
          <dgm:bulletEnabled val="1"/>
        </dgm:presLayoutVars>
      </dgm:prSet>
      <dgm:spPr/>
      <dgm:t>
        <a:bodyPr/>
        <a:lstStyle/>
        <a:p>
          <a:endParaRPr lang="en-US"/>
        </a:p>
      </dgm:t>
    </dgm:pt>
  </dgm:ptLst>
  <dgm:cxnLst>
    <dgm:cxn modelId="{277BA0D5-F1E6-44D5-9ED8-2EE8B318ED29}" type="presOf" srcId="{DD40D96C-71E0-4768-846E-9C599B5EAA63}" destId="{4BB1D460-2226-4E0F-B1EA-FC9E5D40D26E}" srcOrd="0" destOrd="0" presId="urn:microsoft.com/office/officeart/2005/8/layout/pyramid3"/>
    <dgm:cxn modelId="{374B791F-C716-4C3F-97AB-B23EB6984219}" type="presOf" srcId="{E8A63673-F661-4C80-B404-1B76FFD2598B}" destId="{22EF70D9-519A-44EA-BC6C-344F49A93A77}" srcOrd="1" destOrd="0" presId="urn:microsoft.com/office/officeart/2005/8/layout/pyramid3"/>
    <dgm:cxn modelId="{7D52589B-93D9-4439-BBA8-FD1263B1E1AF}" srcId="{C5E94870-2855-40C6-81B3-AEA450FF9AD0}" destId="{DD40D96C-71E0-4768-846E-9C599B5EAA63}" srcOrd="1" destOrd="0" parTransId="{37F2D75A-8CAD-4BFF-91FE-36C1D0D8F203}" sibTransId="{5D436312-29FA-4190-85C8-3B9616B2FC3A}"/>
    <dgm:cxn modelId="{999A4070-C8FE-4F24-8D67-0EA49303E8A7}" type="presOf" srcId="{E8A63673-F661-4C80-B404-1B76FFD2598B}" destId="{645BDC25-5473-4A27-905F-56200A3F5F29}" srcOrd="0" destOrd="0" presId="urn:microsoft.com/office/officeart/2005/8/layout/pyramid3"/>
    <dgm:cxn modelId="{0F2A012D-AFD0-47B1-96F3-2FB98CA85A52}" type="presOf" srcId="{C5E94870-2855-40C6-81B3-AEA450FF9AD0}" destId="{E7A06ED4-A2C0-4F5B-A6A3-41990157AD7F}" srcOrd="0" destOrd="0" presId="urn:microsoft.com/office/officeart/2005/8/layout/pyramid3"/>
    <dgm:cxn modelId="{81E9F95D-B83B-45F4-B0D2-11321480BB37}" type="presOf" srcId="{C436B557-DC82-49F4-B42D-4F8C83B0B1B7}" destId="{3597B02A-A23D-490C-9BBE-F7767B0DA810}" srcOrd="1" destOrd="0" presId="urn:microsoft.com/office/officeart/2005/8/layout/pyramid3"/>
    <dgm:cxn modelId="{41AEBD37-1977-4FBB-BCB3-7A5CE677E2D9}" srcId="{C5E94870-2855-40C6-81B3-AEA450FF9AD0}" destId="{E8A63673-F661-4C80-B404-1B76FFD2598B}" srcOrd="0" destOrd="0" parTransId="{C26A9FBF-5971-4B91-9B58-5C318394F37C}" sibTransId="{EF4F4360-0243-473F-A7D3-EAF45DABBA62}"/>
    <dgm:cxn modelId="{163000E3-5974-425A-A6D0-90C4290FDB8A}" type="presOf" srcId="{C436B557-DC82-49F4-B42D-4F8C83B0B1B7}" destId="{CC780361-237B-431A-9705-58E5383602BA}" srcOrd="0" destOrd="0" presId="urn:microsoft.com/office/officeart/2005/8/layout/pyramid3"/>
    <dgm:cxn modelId="{BAC4B65B-92AE-4DFD-86D4-1814647F7846}" type="presOf" srcId="{DD40D96C-71E0-4768-846E-9C599B5EAA63}" destId="{E26B81F2-8DFE-4725-BE5B-94480C361DB4}" srcOrd="1" destOrd="0" presId="urn:microsoft.com/office/officeart/2005/8/layout/pyramid3"/>
    <dgm:cxn modelId="{57C1679D-A056-4138-B7A3-1C5629E02CBB}" srcId="{C5E94870-2855-40C6-81B3-AEA450FF9AD0}" destId="{C436B557-DC82-49F4-B42D-4F8C83B0B1B7}" srcOrd="2" destOrd="0" parTransId="{46EA422C-560A-45EE-AADC-04E9CF2E2C1F}" sibTransId="{3CF3CC8F-C8D6-46D3-9109-458954CA78D6}"/>
    <dgm:cxn modelId="{D5ACDC39-8180-4D7E-BA29-5B89530C882D}" type="presParOf" srcId="{E7A06ED4-A2C0-4F5B-A6A3-41990157AD7F}" destId="{2760D046-76C2-45C0-9121-27356DC3AE37}" srcOrd="0" destOrd="0" presId="urn:microsoft.com/office/officeart/2005/8/layout/pyramid3"/>
    <dgm:cxn modelId="{19C1DB96-52B3-472D-93A8-691966B2C8F7}" type="presParOf" srcId="{2760D046-76C2-45C0-9121-27356DC3AE37}" destId="{645BDC25-5473-4A27-905F-56200A3F5F29}" srcOrd="0" destOrd="0" presId="urn:microsoft.com/office/officeart/2005/8/layout/pyramid3"/>
    <dgm:cxn modelId="{2C233617-7506-443C-BB94-C5B042F385A0}" type="presParOf" srcId="{2760D046-76C2-45C0-9121-27356DC3AE37}" destId="{22EF70D9-519A-44EA-BC6C-344F49A93A77}" srcOrd="1" destOrd="0" presId="urn:microsoft.com/office/officeart/2005/8/layout/pyramid3"/>
    <dgm:cxn modelId="{115CDE53-282E-4066-960F-A9F6D9EA94DB}" type="presParOf" srcId="{E7A06ED4-A2C0-4F5B-A6A3-41990157AD7F}" destId="{F10BF7E0-B80D-4EF5-A4B3-7894BF4CFDF0}" srcOrd="1" destOrd="0" presId="urn:microsoft.com/office/officeart/2005/8/layout/pyramid3"/>
    <dgm:cxn modelId="{3B93763F-21C0-413D-A7BA-7510975B7DDA}" type="presParOf" srcId="{F10BF7E0-B80D-4EF5-A4B3-7894BF4CFDF0}" destId="{4BB1D460-2226-4E0F-B1EA-FC9E5D40D26E}" srcOrd="0" destOrd="0" presId="urn:microsoft.com/office/officeart/2005/8/layout/pyramid3"/>
    <dgm:cxn modelId="{8D35F01D-F517-4492-B205-5B6F50695236}" type="presParOf" srcId="{F10BF7E0-B80D-4EF5-A4B3-7894BF4CFDF0}" destId="{E26B81F2-8DFE-4725-BE5B-94480C361DB4}" srcOrd="1" destOrd="0" presId="urn:microsoft.com/office/officeart/2005/8/layout/pyramid3"/>
    <dgm:cxn modelId="{96DD1D91-F97A-40AF-BEE6-DB645010EE8C}" type="presParOf" srcId="{E7A06ED4-A2C0-4F5B-A6A3-41990157AD7F}" destId="{719073FD-2748-4684-9773-5E5AF6EFF460}" srcOrd="2" destOrd="0" presId="urn:microsoft.com/office/officeart/2005/8/layout/pyramid3"/>
    <dgm:cxn modelId="{DA5DA20E-4BD3-447F-BA71-6DC5FF10B643}" type="presParOf" srcId="{719073FD-2748-4684-9773-5E5AF6EFF460}" destId="{CC780361-237B-431A-9705-58E5383602BA}" srcOrd="0" destOrd="0" presId="urn:microsoft.com/office/officeart/2005/8/layout/pyramid3"/>
    <dgm:cxn modelId="{519CCA70-0BBB-4A2C-A61A-9B68E9AB9B1E}" type="presParOf" srcId="{719073FD-2748-4684-9773-5E5AF6EFF460}" destId="{3597B02A-A23D-490C-9BBE-F7767B0DA810}"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5BDC25-5473-4A27-905F-56200A3F5F29}">
      <dsp:nvSpPr>
        <dsp:cNvPr id="0" name=""/>
        <dsp:cNvSpPr/>
      </dsp:nvSpPr>
      <dsp:spPr>
        <a:xfrm rot="10800000">
          <a:off x="0" y="0"/>
          <a:ext cx="8610599" cy="1346200"/>
        </a:xfrm>
        <a:prstGeom prst="trapezoid">
          <a:avLst>
            <a:gd name="adj" fmla="val 106604"/>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0">
            <a:lnSpc>
              <a:spcPct val="90000"/>
            </a:lnSpc>
            <a:spcBef>
              <a:spcPct val="0"/>
            </a:spcBef>
            <a:spcAft>
              <a:spcPct val="35000"/>
            </a:spcAft>
          </a:pPr>
          <a:r>
            <a:rPr lang="en-US" sz="4700" kern="1200" dirty="0" smtClean="0"/>
            <a:t>Research on Visualizations</a:t>
          </a:r>
          <a:endParaRPr lang="en-US" sz="4700" kern="1200" dirty="0"/>
        </a:p>
      </dsp:txBody>
      <dsp:txXfrm>
        <a:off x="1506854" y="0"/>
        <a:ext cx="5596890" cy="1346200"/>
      </dsp:txXfrm>
    </dsp:sp>
    <dsp:sp modelId="{4BB1D460-2226-4E0F-B1EA-FC9E5D40D26E}">
      <dsp:nvSpPr>
        <dsp:cNvPr id="0" name=""/>
        <dsp:cNvSpPr/>
      </dsp:nvSpPr>
      <dsp:spPr>
        <a:xfrm rot="10800000">
          <a:off x="1435100" y="1346200"/>
          <a:ext cx="5740400" cy="1346200"/>
        </a:xfrm>
        <a:prstGeom prst="trapezoid">
          <a:avLst>
            <a:gd name="adj" fmla="val 106604"/>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0">
            <a:lnSpc>
              <a:spcPct val="90000"/>
            </a:lnSpc>
            <a:spcBef>
              <a:spcPct val="0"/>
            </a:spcBef>
            <a:spcAft>
              <a:spcPct val="35000"/>
            </a:spcAft>
          </a:pPr>
          <a:endParaRPr lang="en-US" sz="4700" kern="1200" dirty="0"/>
        </a:p>
      </dsp:txBody>
      <dsp:txXfrm>
        <a:off x="2439670" y="1346200"/>
        <a:ext cx="3731260" cy="1346200"/>
      </dsp:txXfrm>
    </dsp:sp>
    <dsp:sp modelId="{CC780361-237B-431A-9705-58E5383602BA}">
      <dsp:nvSpPr>
        <dsp:cNvPr id="0" name=""/>
        <dsp:cNvSpPr/>
      </dsp:nvSpPr>
      <dsp:spPr>
        <a:xfrm rot="10800000">
          <a:off x="2870200" y="2692400"/>
          <a:ext cx="2870200" cy="1346200"/>
        </a:xfrm>
        <a:prstGeom prst="trapezoid">
          <a:avLst>
            <a:gd name="adj" fmla="val 106604"/>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0">
            <a:lnSpc>
              <a:spcPct val="90000"/>
            </a:lnSpc>
            <a:spcBef>
              <a:spcPct val="0"/>
            </a:spcBef>
            <a:spcAft>
              <a:spcPct val="35000"/>
            </a:spcAft>
          </a:pPr>
          <a:endParaRPr lang="en-US" sz="4700" kern="1200" dirty="0"/>
        </a:p>
      </dsp:txBody>
      <dsp:txXfrm>
        <a:off x="2870200" y="2692400"/>
        <a:ext cx="2870200" cy="13462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B204708-0961-49BF-B93E-206E25F1AA76}" type="datetimeFigureOut">
              <a:rPr lang="en-US" smtClean="0"/>
              <a:pPr/>
              <a:t>11/10/2010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CD3B548-DDF6-4B9D-A9E3-28F99C457A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D3B548-DDF6-4B9D-A9E3-28F99C457A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D3B548-DDF6-4B9D-A9E3-28F99C457A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D3B548-DDF6-4B9D-A9E3-28F99C457A6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D3B548-DDF6-4B9D-A9E3-28F99C457A6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D3B548-DDF6-4B9D-A9E3-28F99C457A6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CD3B548-DDF6-4B9D-A9E3-28F99C457A6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CD3B548-DDF6-4B9D-A9E3-28F99C457A6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B204708-0961-49BF-B93E-206E25F1AA76}" type="datetimeFigureOut">
              <a:rPr lang="en-US" smtClean="0"/>
              <a:pPr/>
              <a:t>11/10/2010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CD3B548-DDF6-4B9D-A9E3-28F99C457A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B204708-0961-49BF-B93E-206E25F1AA76}" type="datetimeFigureOut">
              <a:rPr lang="en-US" smtClean="0"/>
              <a:pPr/>
              <a:t>11/10/2010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D3B548-DDF6-4B9D-A9E3-28F99C457A6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B204708-0961-49BF-B93E-206E25F1AA76}" type="datetimeFigureOut">
              <a:rPr lang="en-US" smtClean="0"/>
              <a:pPr/>
              <a:t>11/10/2010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CD3B548-DDF6-4B9D-A9E3-28F99C457A6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B204708-0961-49BF-B93E-206E25F1AA76}" type="datetimeFigureOut">
              <a:rPr lang="en-US" smtClean="0"/>
              <a:pPr/>
              <a:t>11/10/2010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D3B548-DDF6-4B9D-A9E3-28F99C457A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csuchico.edu/psy/icv"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4419600"/>
            <a:ext cx="7772400" cy="1200150"/>
          </a:xfrm>
        </p:spPr>
        <p:txBody>
          <a:bodyPr>
            <a:normAutofit fontScale="92500" lnSpcReduction="20000"/>
          </a:bodyPr>
          <a:lstStyle/>
          <a:p>
            <a:r>
              <a:rPr lang="en-US" dirty="0" smtClean="0"/>
              <a:t>Neil H. Schwartz, Ph.D.</a:t>
            </a:r>
          </a:p>
          <a:p>
            <a:r>
              <a:rPr lang="en-US" dirty="0" smtClean="0"/>
              <a:t>Professor of Psychology</a:t>
            </a:r>
          </a:p>
          <a:p>
            <a:r>
              <a:rPr lang="en-US" dirty="0" smtClean="0"/>
              <a:t>California State University, Chico</a:t>
            </a:r>
            <a:endParaRPr lang="en-US" dirty="0"/>
          </a:p>
        </p:txBody>
      </p:sp>
      <p:graphicFrame>
        <p:nvGraphicFramePr>
          <p:cNvPr id="5" name="Diagram 4"/>
          <p:cNvGraphicFramePr/>
          <p:nvPr/>
        </p:nvGraphicFramePr>
        <p:xfrm>
          <a:off x="228600" y="228600"/>
          <a:ext cx="8610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mn-lt"/>
              </a:rPr>
              <a:t>SET I:  Shifting Perspective on Theme</a:t>
            </a:r>
            <a:endParaRPr lang="en-US" dirty="0">
              <a:latin typeface="+mn-lt"/>
            </a:endParaRPr>
          </a:p>
        </p:txBody>
      </p:sp>
      <p:sp>
        <p:nvSpPr>
          <p:cNvPr id="3" name="Rectangle 27"/>
          <p:cNvSpPr>
            <a:spLocks noChangeArrowheads="1"/>
          </p:cNvSpPr>
          <p:nvPr/>
        </p:nvSpPr>
        <p:spPr bwMode="auto">
          <a:xfrm>
            <a:off x="1143000" y="2057400"/>
            <a:ext cx="3352800" cy="3962400"/>
          </a:xfrm>
          <a:prstGeom prst="rect">
            <a:avLst/>
          </a:prstGeom>
          <a:gradFill rotWithShape="0">
            <a:gsLst>
              <a:gs pos="0">
                <a:schemeClr val="tx2"/>
              </a:gs>
              <a:gs pos="100000">
                <a:schemeClr val="accent1"/>
              </a:gs>
            </a:gsLst>
            <a:lin ang="5400000" scaled="1"/>
          </a:gradFill>
          <a:ln w="9525">
            <a:solidFill>
              <a:schemeClr val="tx1"/>
            </a:solidFill>
            <a:miter lim="800000"/>
            <a:headEnd/>
            <a:tailEnd/>
          </a:ln>
        </p:spPr>
        <p:txBody>
          <a:bodyPr wrap="none" anchor="ctr"/>
          <a:lstStyle/>
          <a:p>
            <a:endParaRPr lang="en-US"/>
          </a:p>
        </p:txBody>
      </p:sp>
      <p:pic>
        <p:nvPicPr>
          <p:cNvPr id="4" name="Picture 9" descr="MDnon"/>
          <p:cNvPicPr>
            <a:picLocks noChangeAspect="1" noChangeArrowheads="1"/>
          </p:cNvPicPr>
          <p:nvPr/>
        </p:nvPicPr>
        <p:blipFill>
          <a:blip r:embed="rId2" cstate="print">
            <a:lum bright="-6000"/>
          </a:blip>
          <a:srcRect/>
          <a:stretch>
            <a:fillRect/>
          </a:stretch>
        </p:blipFill>
        <p:spPr bwMode="auto">
          <a:xfrm>
            <a:off x="3048000" y="2175164"/>
            <a:ext cx="1371600" cy="17872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10" descr="MGnon"/>
          <p:cNvPicPr>
            <a:picLocks noChangeAspect="1" noChangeArrowheads="1"/>
          </p:cNvPicPr>
          <p:nvPr/>
        </p:nvPicPr>
        <p:blipFill>
          <a:blip r:embed="rId3" cstate="print">
            <a:lum bright="-6000"/>
          </a:blip>
          <a:srcRect/>
          <a:stretch>
            <a:fillRect/>
          </a:stretch>
        </p:blipFill>
        <p:spPr bwMode="auto">
          <a:xfrm>
            <a:off x="1295400" y="2175164"/>
            <a:ext cx="1371600" cy="17872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 Box 16"/>
          <p:cNvSpPr txBox="1">
            <a:spLocks noChangeArrowheads="1"/>
          </p:cNvSpPr>
          <p:nvPr/>
        </p:nvSpPr>
        <p:spPr bwMode="auto">
          <a:xfrm>
            <a:off x="76200" y="3733800"/>
            <a:ext cx="1008063" cy="581025"/>
          </a:xfrm>
          <a:prstGeom prst="rect">
            <a:avLst/>
          </a:prstGeom>
          <a:noFill/>
          <a:ln w="9525">
            <a:noFill/>
            <a:miter lim="800000"/>
            <a:headEnd/>
            <a:tailEnd/>
          </a:ln>
        </p:spPr>
        <p:txBody>
          <a:bodyPr wrap="none">
            <a:spAutoFit/>
          </a:bodyPr>
          <a:lstStyle/>
          <a:p>
            <a:r>
              <a:rPr lang="en-US" sz="1600" b="1">
                <a:solidFill>
                  <a:schemeClr val="tx2"/>
                </a:solidFill>
                <a:effectLst>
                  <a:outerShdw blurRad="38100" dist="38100" dir="2700000" algn="tl">
                    <a:srgbClr val="C0C0C0"/>
                  </a:outerShdw>
                </a:effectLst>
              </a:rPr>
              <a:t>Graphic </a:t>
            </a:r>
          </a:p>
          <a:p>
            <a:r>
              <a:rPr lang="en-US" sz="1600" b="1">
                <a:solidFill>
                  <a:schemeClr val="tx2"/>
                </a:solidFill>
                <a:effectLst>
                  <a:outerShdw blurRad="38100" dist="38100" dir="2700000" algn="tl">
                    <a:srgbClr val="C0C0C0"/>
                  </a:outerShdw>
                </a:effectLst>
              </a:rPr>
              <a:t>Context</a:t>
            </a:r>
            <a:endParaRPr lang="en-US">
              <a:solidFill>
                <a:schemeClr val="tx2"/>
              </a:solidFill>
            </a:endParaRPr>
          </a:p>
        </p:txBody>
      </p:sp>
      <p:sp>
        <p:nvSpPr>
          <p:cNvPr id="10" name="Text Box 17"/>
          <p:cNvSpPr txBox="1">
            <a:spLocks noChangeArrowheads="1"/>
          </p:cNvSpPr>
          <p:nvPr/>
        </p:nvSpPr>
        <p:spPr bwMode="auto">
          <a:xfrm>
            <a:off x="5791200" y="990600"/>
            <a:ext cx="2341563" cy="336550"/>
          </a:xfrm>
          <a:prstGeom prst="rect">
            <a:avLst/>
          </a:prstGeom>
          <a:noFill/>
          <a:ln w="9525">
            <a:noFill/>
            <a:miter lim="800000"/>
            <a:headEnd/>
            <a:tailEnd/>
          </a:ln>
        </p:spPr>
        <p:txBody>
          <a:bodyPr wrap="none">
            <a:spAutoFit/>
          </a:bodyPr>
          <a:lstStyle/>
          <a:p>
            <a:r>
              <a:rPr lang="en-US" sz="1600" b="1" dirty="0">
                <a:solidFill>
                  <a:schemeClr val="tx2"/>
                </a:solidFill>
                <a:effectLst>
                  <a:outerShdw blurRad="38100" dist="38100" dir="2700000" algn="tl">
                    <a:srgbClr val="C0C0C0"/>
                  </a:outerShdw>
                </a:effectLst>
              </a:rPr>
              <a:t>Experimental Passage</a:t>
            </a:r>
            <a:endParaRPr lang="en-US" sz="1600" dirty="0">
              <a:solidFill>
                <a:schemeClr val="tx2"/>
              </a:solidFill>
            </a:endParaRPr>
          </a:p>
        </p:txBody>
      </p:sp>
      <p:sp>
        <p:nvSpPr>
          <p:cNvPr id="11" name="Text Box 18"/>
          <p:cNvSpPr txBox="1">
            <a:spLocks noChangeArrowheads="1"/>
          </p:cNvSpPr>
          <p:nvPr/>
        </p:nvSpPr>
        <p:spPr bwMode="auto">
          <a:xfrm>
            <a:off x="2940050" y="1725613"/>
            <a:ext cx="1479550" cy="274637"/>
          </a:xfrm>
          <a:prstGeom prst="rect">
            <a:avLst/>
          </a:prstGeom>
          <a:noFill/>
          <a:ln w="9525">
            <a:noFill/>
            <a:miter lim="800000"/>
            <a:headEnd/>
            <a:tailEnd/>
          </a:ln>
        </p:spPr>
        <p:txBody>
          <a:bodyPr wrap="none">
            <a:spAutoFit/>
          </a:bodyPr>
          <a:lstStyle/>
          <a:p>
            <a:pPr algn="ctr"/>
            <a:r>
              <a:rPr lang="en-US" sz="1200" b="1" i="1">
                <a:effectLst>
                  <a:outerShdw blurRad="38100" dist="38100" dir="2700000" algn="tl">
                    <a:srgbClr val="C0C0C0"/>
                  </a:outerShdw>
                </a:effectLst>
              </a:rPr>
              <a:t>Melancholy Dying</a:t>
            </a:r>
          </a:p>
        </p:txBody>
      </p:sp>
      <p:sp>
        <p:nvSpPr>
          <p:cNvPr id="12" name="Text Box 20"/>
          <p:cNvSpPr txBox="1">
            <a:spLocks noChangeArrowheads="1"/>
          </p:cNvSpPr>
          <p:nvPr/>
        </p:nvSpPr>
        <p:spPr bwMode="auto">
          <a:xfrm>
            <a:off x="423863" y="2906713"/>
            <a:ext cx="641350" cy="274637"/>
          </a:xfrm>
          <a:prstGeom prst="rect">
            <a:avLst/>
          </a:prstGeom>
          <a:noFill/>
          <a:ln w="9525">
            <a:noFill/>
            <a:miter lim="800000"/>
            <a:headEnd/>
            <a:tailEnd/>
          </a:ln>
        </p:spPr>
        <p:txBody>
          <a:bodyPr wrap="none">
            <a:spAutoFit/>
          </a:bodyPr>
          <a:lstStyle/>
          <a:p>
            <a:r>
              <a:rPr lang="en-US" sz="1200" b="1" i="1">
                <a:effectLst>
                  <a:outerShdw blurRad="38100" dist="38100" dir="2700000" algn="tl">
                    <a:srgbClr val="C0C0C0"/>
                  </a:outerShdw>
                </a:effectLst>
              </a:rPr>
              <a:t>Literal</a:t>
            </a:r>
          </a:p>
        </p:txBody>
      </p:sp>
      <p:sp>
        <p:nvSpPr>
          <p:cNvPr id="13" name="Text Box 21"/>
          <p:cNvSpPr txBox="1">
            <a:spLocks noChangeArrowheads="1"/>
          </p:cNvSpPr>
          <p:nvPr/>
        </p:nvSpPr>
        <p:spPr bwMode="auto">
          <a:xfrm>
            <a:off x="1981200" y="1371600"/>
            <a:ext cx="1663700" cy="336550"/>
          </a:xfrm>
          <a:prstGeom prst="rect">
            <a:avLst/>
          </a:prstGeom>
          <a:noFill/>
          <a:ln w="9525">
            <a:noFill/>
            <a:miter lim="800000"/>
            <a:headEnd/>
            <a:tailEnd/>
          </a:ln>
        </p:spPr>
        <p:txBody>
          <a:bodyPr wrap="none">
            <a:spAutoFit/>
          </a:bodyPr>
          <a:lstStyle/>
          <a:p>
            <a:r>
              <a:rPr lang="en-US" sz="1600" b="1">
                <a:solidFill>
                  <a:schemeClr val="tx2"/>
                </a:solidFill>
                <a:effectLst>
                  <a:outerShdw blurRad="38100" dist="38100" dir="2700000" algn="tl">
                    <a:srgbClr val="C0C0C0"/>
                  </a:outerShdw>
                </a:effectLst>
              </a:rPr>
              <a:t>Graphic Theme</a:t>
            </a:r>
            <a:endParaRPr lang="en-US" sz="1600">
              <a:solidFill>
                <a:schemeClr val="tx2"/>
              </a:solidFill>
            </a:endParaRPr>
          </a:p>
        </p:txBody>
      </p:sp>
      <p:sp>
        <p:nvSpPr>
          <p:cNvPr id="14" name="Text Box 26"/>
          <p:cNvSpPr txBox="1">
            <a:spLocks noChangeArrowheads="1"/>
          </p:cNvSpPr>
          <p:nvPr/>
        </p:nvSpPr>
        <p:spPr bwMode="auto">
          <a:xfrm>
            <a:off x="1219200" y="1725613"/>
            <a:ext cx="1462088" cy="274637"/>
          </a:xfrm>
          <a:prstGeom prst="rect">
            <a:avLst/>
          </a:prstGeom>
          <a:noFill/>
          <a:ln w="9525">
            <a:noFill/>
            <a:miter lim="800000"/>
            <a:headEnd/>
            <a:tailEnd/>
          </a:ln>
        </p:spPr>
        <p:txBody>
          <a:bodyPr wrap="none">
            <a:spAutoFit/>
          </a:bodyPr>
          <a:lstStyle/>
          <a:p>
            <a:pPr algn="ctr"/>
            <a:r>
              <a:rPr lang="en-US" sz="1200" b="1" i="1">
                <a:effectLst>
                  <a:outerShdw blurRad="38100" dist="38100" dir="2700000" algn="tl">
                    <a:srgbClr val="C0C0C0"/>
                  </a:outerShdw>
                </a:effectLst>
              </a:rPr>
              <a:t>Uplifting Growing</a:t>
            </a:r>
          </a:p>
        </p:txBody>
      </p:sp>
      <p:sp>
        <p:nvSpPr>
          <p:cNvPr id="15" name="Line 28"/>
          <p:cNvSpPr>
            <a:spLocks noChangeShapeType="1"/>
          </p:cNvSpPr>
          <p:nvPr/>
        </p:nvSpPr>
        <p:spPr bwMode="auto">
          <a:xfrm>
            <a:off x="1143000" y="4038600"/>
            <a:ext cx="3352800" cy="0"/>
          </a:xfrm>
          <a:prstGeom prst="line">
            <a:avLst/>
          </a:prstGeom>
          <a:noFill/>
          <a:ln w="9525">
            <a:solidFill>
              <a:schemeClr val="tx1"/>
            </a:solidFill>
            <a:round/>
            <a:headEnd/>
            <a:tailEnd/>
          </a:ln>
        </p:spPr>
        <p:txBody>
          <a:bodyPr wrap="none" anchor="ctr"/>
          <a:lstStyle/>
          <a:p>
            <a:endParaRPr lang="en-US"/>
          </a:p>
        </p:txBody>
      </p:sp>
      <p:sp>
        <p:nvSpPr>
          <p:cNvPr id="16" name="Line 29"/>
          <p:cNvSpPr>
            <a:spLocks noChangeShapeType="1"/>
          </p:cNvSpPr>
          <p:nvPr/>
        </p:nvSpPr>
        <p:spPr bwMode="auto">
          <a:xfrm>
            <a:off x="2895600" y="2057400"/>
            <a:ext cx="0" cy="3962400"/>
          </a:xfrm>
          <a:prstGeom prst="line">
            <a:avLst/>
          </a:prstGeom>
          <a:noFill/>
          <a:ln w="9525">
            <a:solidFill>
              <a:schemeClr val="tx1"/>
            </a:solidFill>
            <a:round/>
            <a:headEnd/>
            <a:tailEnd/>
          </a:ln>
        </p:spPr>
        <p:txBody>
          <a:bodyPr wrap="none" anchor="ctr"/>
          <a:lstStyle/>
          <a:p>
            <a:endParaRPr lang="en-US"/>
          </a:p>
        </p:txBody>
      </p:sp>
      <p:sp>
        <p:nvSpPr>
          <p:cNvPr id="17" name="Text Box 30"/>
          <p:cNvSpPr txBox="1">
            <a:spLocks noChangeArrowheads="1"/>
          </p:cNvSpPr>
          <p:nvPr/>
        </p:nvSpPr>
        <p:spPr bwMode="auto">
          <a:xfrm>
            <a:off x="152400" y="4830763"/>
            <a:ext cx="912813" cy="274637"/>
          </a:xfrm>
          <a:prstGeom prst="rect">
            <a:avLst/>
          </a:prstGeom>
          <a:noFill/>
          <a:ln w="9525">
            <a:noFill/>
            <a:miter lim="800000"/>
            <a:headEnd/>
            <a:tailEnd/>
          </a:ln>
        </p:spPr>
        <p:txBody>
          <a:bodyPr wrap="none">
            <a:spAutoFit/>
          </a:bodyPr>
          <a:lstStyle/>
          <a:p>
            <a:r>
              <a:rPr lang="en-US" sz="1200" b="1" i="1">
                <a:effectLst>
                  <a:outerShdw blurRad="38100" dist="38100" dir="2700000" algn="tl">
                    <a:srgbClr val="C0C0C0"/>
                  </a:outerShdw>
                </a:effectLst>
              </a:rPr>
              <a:t>Figurative</a:t>
            </a:r>
          </a:p>
        </p:txBody>
      </p:sp>
      <p:sp>
        <p:nvSpPr>
          <p:cNvPr id="18" name="AutoShape 8"/>
          <p:cNvSpPr>
            <a:spLocks noChangeArrowheads="1"/>
          </p:cNvSpPr>
          <p:nvPr/>
        </p:nvSpPr>
        <p:spPr bwMode="auto">
          <a:xfrm>
            <a:off x="4191000" y="838200"/>
            <a:ext cx="4953000" cy="5867400"/>
          </a:xfrm>
          <a:prstGeom prst="verticalScroll">
            <a:avLst>
              <a:gd name="adj" fmla="val 12500"/>
            </a:avLst>
          </a:prstGeom>
          <a:gradFill rotWithShape="0">
            <a:gsLst>
              <a:gs pos="0">
                <a:srgbClr val="FFFFFF">
                  <a:alpha val="33000"/>
                </a:srgbClr>
              </a:gs>
              <a:gs pos="100000">
                <a:schemeClr val="bg1"/>
              </a:gs>
            </a:gsLst>
            <a:lin ang="2700000" scaled="1"/>
          </a:gradFill>
          <a:ln w="9525">
            <a:solidFill>
              <a:schemeClr val="tx1"/>
            </a:solidFill>
            <a:round/>
            <a:headEnd/>
            <a:tailEnd/>
          </a:ln>
        </p:spPr>
        <p:txBody>
          <a:bodyPr/>
          <a:lstStyle/>
          <a:p>
            <a:r>
              <a:rPr lang="en-US" sz="1200" dirty="0"/>
              <a:t>	</a:t>
            </a:r>
            <a:endParaRPr lang="en-US" sz="1200" dirty="0" smtClean="0"/>
          </a:p>
          <a:p>
            <a:endParaRPr lang="en-US" sz="1200" dirty="0" smtClean="0"/>
          </a:p>
          <a:p>
            <a:r>
              <a:rPr lang="en-US" sz="1200" dirty="0" smtClean="0"/>
              <a:t>                               </a:t>
            </a:r>
            <a:r>
              <a:rPr lang="en-US" dirty="0" smtClean="0"/>
              <a:t>W</a:t>
            </a:r>
            <a:r>
              <a:rPr lang="en-US" sz="1200" dirty="0" smtClean="0"/>
              <a:t>e </a:t>
            </a:r>
            <a:r>
              <a:rPr lang="en-US" sz="1200" dirty="0"/>
              <a:t>all </a:t>
            </a:r>
            <a:r>
              <a:rPr lang="en-US" sz="1200" dirty="0" smtClean="0"/>
              <a:t>have experiences in  </a:t>
            </a:r>
          </a:p>
          <a:p>
            <a:r>
              <a:rPr lang="en-US" sz="1200" dirty="0" smtClean="0"/>
              <a:t>                               relationships-</a:t>
            </a:r>
            <a:r>
              <a:rPr lang="en-US" sz="1200" dirty="0"/>
              <a:t>- from </a:t>
            </a:r>
            <a:r>
              <a:rPr lang="en-US" sz="1200" dirty="0" smtClean="0"/>
              <a:t>the</a:t>
            </a:r>
          </a:p>
          <a:p>
            <a:r>
              <a:rPr lang="en-US" sz="1200" dirty="0" smtClean="0"/>
              <a:t>                              attachments </a:t>
            </a:r>
            <a:r>
              <a:rPr lang="en-US" sz="1200" dirty="0"/>
              <a:t>we build with our </a:t>
            </a:r>
            <a:endParaRPr lang="en-US" sz="1200" dirty="0" smtClean="0"/>
          </a:p>
          <a:p>
            <a:r>
              <a:rPr lang="en-US" sz="1200" dirty="0" smtClean="0"/>
              <a:t>                              parents </a:t>
            </a:r>
            <a:r>
              <a:rPr lang="en-US" sz="1200" dirty="0"/>
              <a:t>to the platonic </a:t>
            </a:r>
            <a:r>
              <a:rPr lang="en-US" sz="1200" dirty="0" smtClean="0"/>
              <a:t>and</a:t>
            </a:r>
          </a:p>
          <a:p>
            <a:r>
              <a:rPr lang="en-US" sz="1200" dirty="0" smtClean="0"/>
              <a:t>                              romantic </a:t>
            </a:r>
            <a:r>
              <a:rPr lang="en-US" sz="1200" dirty="0"/>
              <a:t>connections that </a:t>
            </a:r>
            <a:r>
              <a:rPr lang="en-US" sz="1200" dirty="0" smtClean="0"/>
              <a:t>emerge </a:t>
            </a:r>
          </a:p>
          <a:p>
            <a:r>
              <a:rPr lang="en-US" sz="1200" dirty="0" smtClean="0"/>
              <a:t>                              later </a:t>
            </a:r>
            <a:r>
              <a:rPr lang="en-US" sz="1200" dirty="0"/>
              <a:t>in life.  We </a:t>
            </a:r>
            <a:r>
              <a:rPr lang="en-US" sz="1200" dirty="0" smtClean="0"/>
              <a:t>develop </a:t>
            </a:r>
            <a:r>
              <a:rPr lang="en-US" sz="1200" dirty="0"/>
              <a:t>these relationships </a:t>
            </a:r>
            <a:r>
              <a:rPr lang="en-US" sz="1200" dirty="0" smtClean="0"/>
              <a:t>which </a:t>
            </a:r>
            <a:r>
              <a:rPr lang="en-US" sz="1200" dirty="0"/>
              <a:t>continue to grow from the </a:t>
            </a:r>
            <a:r>
              <a:rPr lang="en-US" sz="1200" dirty="0" smtClean="0"/>
              <a:t>time </a:t>
            </a:r>
            <a:r>
              <a:rPr lang="en-US" sz="1200" dirty="0"/>
              <a:t>we are young until we are old.  These relationships can range anywhere from friendly and supportive to love and romantic.  It is these last types of relationships, romantic ones, in which we are interested below.  Recent studies about romantic relationships have revealed a variety of interesting findings in regards to the way individuals perceive these romantic relationships</a:t>
            </a:r>
            <a:r>
              <a:rPr lang="en-US" sz="1200" dirty="0" smtClean="0"/>
              <a:t>.</a:t>
            </a:r>
          </a:p>
          <a:p>
            <a:endParaRPr lang="en-US" sz="1200" dirty="0"/>
          </a:p>
          <a:p>
            <a:r>
              <a:rPr lang="en-US" sz="1200" dirty="0"/>
              <a:t>     During the period in which two people enter a new relationship, there is typically an initial, exhilarating period when the couple engages in intense exploration and conversation.  However, after the initial feeling of elation subsides, one or both of the individuals may find the relationship too constraining, or find the differences in personalities too inconsistent.  Still couples often do seem to find the dynamics of the relationship well-suited to the extent that they pursue…</a:t>
            </a:r>
          </a:p>
        </p:txBody>
      </p:sp>
      <p:pic>
        <p:nvPicPr>
          <p:cNvPr id="19" name="Picture 18" descr="MDnon.abstract-background.c.red-50.jpg"/>
          <p:cNvPicPr>
            <a:picLocks noChangeAspect="1"/>
          </p:cNvPicPr>
          <p:nvPr/>
        </p:nvPicPr>
        <p:blipFill>
          <a:blip r:embed="rId4" cstate="print"/>
          <a:stretch>
            <a:fillRect/>
          </a:stretch>
        </p:blipFill>
        <p:spPr>
          <a:xfrm>
            <a:off x="3048000" y="4191000"/>
            <a:ext cx="1323473" cy="16627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Picture 19" descr="MGnon.abstract-background.c.red-50jpg.jpg"/>
          <p:cNvPicPr>
            <a:picLocks noChangeAspect="1"/>
          </p:cNvPicPr>
          <p:nvPr/>
        </p:nvPicPr>
        <p:blipFill>
          <a:blip r:embed="rId5" cstate="print"/>
          <a:stretch>
            <a:fillRect/>
          </a:stretch>
        </p:blipFill>
        <p:spPr>
          <a:xfrm>
            <a:off x="1371600" y="4191000"/>
            <a:ext cx="1310539"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 name="Picture 10" descr="MGnon"/>
          <p:cNvPicPr>
            <a:picLocks noChangeAspect="1" noChangeArrowheads="1"/>
          </p:cNvPicPr>
          <p:nvPr/>
        </p:nvPicPr>
        <p:blipFill>
          <a:blip r:embed="rId3" cstate="print">
            <a:lum bright="-6000"/>
          </a:blip>
          <a:srcRect/>
          <a:stretch>
            <a:fillRect/>
          </a:stretch>
        </p:blipFill>
        <p:spPr bwMode="auto">
          <a:xfrm>
            <a:off x="4953000" y="1752600"/>
            <a:ext cx="962246" cy="12538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1: Expectations</a:t>
            </a:r>
            <a:endParaRPr lang="en-US" dirty="0">
              <a:latin typeface="+mn-lt"/>
            </a:endParaRPr>
          </a:p>
        </p:txBody>
      </p:sp>
      <p:sp>
        <p:nvSpPr>
          <p:cNvPr id="3" name="Rectangle 2"/>
          <p:cNvSpPr/>
          <p:nvPr/>
        </p:nvSpPr>
        <p:spPr>
          <a:xfrm>
            <a:off x="381000" y="1371600"/>
            <a:ext cx="8534400" cy="1828193"/>
          </a:xfrm>
          <a:prstGeom prst="rect">
            <a:avLst/>
          </a:prstGeom>
        </p:spPr>
        <p:txBody>
          <a:bodyPr wrap="square">
            <a:spAutoFit/>
          </a:bodyPr>
          <a:lstStyle/>
          <a:p>
            <a:pPr>
              <a:lnSpc>
                <a:spcPct val="90000"/>
              </a:lnSpc>
              <a:spcBef>
                <a:spcPct val="20000"/>
              </a:spcBef>
              <a:buClr>
                <a:schemeClr val="accent1"/>
              </a:buClr>
              <a:buSzPct val="80000"/>
            </a:pPr>
            <a:r>
              <a:rPr lang="en-US" sz="2400" b="1" i="1" dirty="0" smtClean="0">
                <a:solidFill>
                  <a:schemeClr val="tx2"/>
                </a:solidFill>
                <a:effectLst>
                  <a:outerShdw blurRad="38100" dist="38100" dir="2700000" algn="tl">
                    <a:srgbClr val="C0C0C0"/>
                  </a:outerShdw>
                </a:effectLst>
                <a:latin typeface="Times New Roman" pitchFamily="28" charset="0"/>
              </a:rPr>
              <a:t>	</a:t>
            </a:r>
            <a:r>
              <a:rPr lang="en-US" sz="2400" b="1" i="1" dirty="0" smtClean="0">
                <a:solidFill>
                  <a:schemeClr val="tx2"/>
                </a:solidFill>
                <a:latin typeface="Times New Roman" pitchFamily="28" charset="0"/>
              </a:rPr>
              <a:t>We wanted to know whether decorative graphics that are related to the content of a passage by theme influence what is learned from the passage. Specifically, we expected the theme of a decorative graphic would make:</a:t>
            </a:r>
            <a:endParaRPr lang="en-US" sz="2400" dirty="0" smtClean="0">
              <a:solidFill>
                <a:schemeClr val="tx2"/>
              </a:solidFill>
              <a:latin typeface="Times New Roman" pitchFamily="28" charset="0"/>
            </a:endParaRPr>
          </a:p>
          <a:p>
            <a:pPr>
              <a:lnSpc>
                <a:spcPct val="90000"/>
              </a:lnSpc>
              <a:spcBef>
                <a:spcPct val="20000"/>
              </a:spcBef>
              <a:buClr>
                <a:schemeClr val="accent1"/>
              </a:buClr>
              <a:buSzPct val="80000"/>
            </a:pPr>
            <a:endParaRPr lang="en-US" sz="2400" b="1" i="1" dirty="0">
              <a:solidFill>
                <a:schemeClr val="tx2"/>
              </a:solidFill>
              <a:latin typeface="Times New Roman" pitchFamily="28" charset="0"/>
            </a:endParaRPr>
          </a:p>
        </p:txBody>
      </p:sp>
      <p:sp>
        <p:nvSpPr>
          <p:cNvPr id="4" name="Rectangle 1027"/>
          <p:cNvSpPr>
            <a:spLocks noChangeArrowheads="1"/>
          </p:cNvSpPr>
          <p:nvPr/>
        </p:nvSpPr>
        <p:spPr bwMode="auto">
          <a:xfrm>
            <a:off x="0" y="3581400"/>
            <a:ext cx="8915400" cy="1692771"/>
          </a:xfrm>
          <a:prstGeom prst="rect">
            <a:avLst/>
          </a:prstGeom>
          <a:noFill/>
          <a:ln w="9525">
            <a:noFill/>
            <a:miter lim="800000"/>
            <a:headEnd/>
            <a:tailEnd/>
          </a:ln>
        </p:spPr>
        <p:txBody>
          <a:bodyPr wrap="square">
            <a:spAutoFit/>
          </a:bodyPr>
          <a:lstStyle/>
          <a:p>
            <a:pPr lvl="1">
              <a:lnSpc>
                <a:spcPct val="90000"/>
              </a:lnSpc>
              <a:spcBef>
                <a:spcPct val="20000"/>
              </a:spcBef>
              <a:buClr>
                <a:schemeClr val="accent1"/>
              </a:buClr>
              <a:buSzPct val="80000"/>
            </a:pPr>
            <a:r>
              <a:rPr lang="en-US" sz="2600" i="1" dirty="0" smtClean="0"/>
              <a:t>1.  </a:t>
            </a:r>
            <a:r>
              <a:rPr lang="en-US" sz="2600" i="1" dirty="0" smtClean="0">
                <a:solidFill>
                  <a:schemeClr val="accent1">
                    <a:lumMod val="60000"/>
                    <a:lumOff val="40000"/>
                  </a:schemeClr>
                </a:solidFill>
              </a:rPr>
              <a:t>Some passage content more important than others.</a:t>
            </a:r>
          </a:p>
          <a:p>
            <a:pPr lvl="1">
              <a:lnSpc>
                <a:spcPct val="90000"/>
              </a:lnSpc>
              <a:spcBef>
                <a:spcPct val="20000"/>
              </a:spcBef>
              <a:buClr>
                <a:schemeClr val="accent1"/>
              </a:buClr>
              <a:buSzPct val="80000"/>
            </a:pPr>
            <a:r>
              <a:rPr lang="en-US" sz="2600" i="1" dirty="0" smtClean="0"/>
              <a:t>2.  </a:t>
            </a:r>
            <a:r>
              <a:rPr lang="en-US" sz="2600" i="1" dirty="0" smtClean="0">
                <a:solidFill>
                  <a:schemeClr val="accent1">
                    <a:lumMod val="60000"/>
                    <a:lumOff val="40000"/>
                  </a:schemeClr>
                </a:solidFill>
              </a:rPr>
              <a:t>Make important </a:t>
            </a:r>
            <a:r>
              <a:rPr lang="en-US" sz="2600" i="1" dirty="0">
                <a:solidFill>
                  <a:schemeClr val="accent1">
                    <a:lumMod val="60000"/>
                    <a:lumOff val="40000"/>
                  </a:schemeClr>
                </a:solidFill>
              </a:rPr>
              <a:t>passage content more memorable.</a:t>
            </a:r>
          </a:p>
          <a:p>
            <a:pPr lvl="1">
              <a:lnSpc>
                <a:spcPct val="90000"/>
              </a:lnSpc>
              <a:spcBef>
                <a:spcPct val="20000"/>
              </a:spcBef>
              <a:buClr>
                <a:schemeClr val="accent1"/>
              </a:buClr>
              <a:buSzPct val="80000"/>
            </a:pPr>
            <a:r>
              <a:rPr lang="en-US" sz="2600" i="1" dirty="0" smtClean="0"/>
              <a:t>3.  </a:t>
            </a:r>
            <a:r>
              <a:rPr lang="en-US" sz="2600" i="1" dirty="0" smtClean="0">
                <a:solidFill>
                  <a:schemeClr val="accent1">
                    <a:lumMod val="60000"/>
                    <a:lumOff val="40000"/>
                  </a:schemeClr>
                </a:solidFill>
              </a:rPr>
              <a:t>Influence </a:t>
            </a:r>
            <a:r>
              <a:rPr lang="en-US" sz="2600" i="1" dirty="0">
                <a:solidFill>
                  <a:schemeClr val="accent1">
                    <a:lumMod val="60000"/>
                    <a:lumOff val="40000"/>
                  </a:schemeClr>
                </a:solidFill>
              </a:rPr>
              <a:t>the perspective a learner takes on </a:t>
            </a:r>
            <a:r>
              <a:rPr lang="en-US" sz="2600" i="1" dirty="0" smtClean="0">
                <a:solidFill>
                  <a:schemeClr val="accent1">
                    <a:lumMod val="60000"/>
                    <a:lumOff val="40000"/>
                  </a:schemeClr>
                </a:solidFill>
              </a:rPr>
              <a:t>a 	passage</a:t>
            </a:r>
            <a:r>
              <a:rPr lang="en-US" sz="2600" i="1" dirty="0">
                <a:solidFill>
                  <a:schemeClr val="accent1">
                    <a:lumMod val="60000"/>
                    <a:lumOff val="40000"/>
                  </a:schemeClr>
                </a:solidFill>
              </a:rPr>
              <a:t>.</a:t>
            </a:r>
            <a:endParaRPr lang="en-US" sz="2600" b="1" i="1" dirty="0">
              <a:solidFill>
                <a:schemeClr val="accent1">
                  <a:lumMod val="60000"/>
                  <a:lumOff val="40000"/>
                </a:schemeClr>
              </a:solidFill>
              <a:latin typeface="Times New Roman" pitchFamily="2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1: Findings</a:t>
            </a:r>
            <a:endParaRPr lang="en-US" dirty="0">
              <a:latin typeface="+mn-lt"/>
            </a:endParaRPr>
          </a:p>
        </p:txBody>
      </p:sp>
      <p:sp>
        <p:nvSpPr>
          <p:cNvPr id="5" name="Rectangle 3"/>
          <p:cNvSpPr>
            <a:spLocks noChangeArrowheads="1"/>
          </p:cNvSpPr>
          <p:nvPr/>
        </p:nvSpPr>
        <p:spPr bwMode="auto">
          <a:xfrm>
            <a:off x="457200" y="1371600"/>
            <a:ext cx="8458200" cy="3859518"/>
          </a:xfrm>
          <a:prstGeom prst="rect">
            <a:avLst/>
          </a:prstGeom>
          <a:noFill/>
          <a:ln w="9525">
            <a:noFill/>
            <a:miter lim="800000"/>
            <a:headEnd/>
            <a:tailEnd/>
          </a:ln>
        </p:spPr>
        <p:txBody>
          <a:bodyPr wrap="square">
            <a:spAutoFit/>
          </a:bodyPr>
          <a:lstStyle/>
          <a:p>
            <a:pPr marL="457200" indent="-457200" eaLnBrk="1" hangingPunct="1">
              <a:lnSpc>
                <a:spcPct val="90000"/>
              </a:lnSpc>
              <a:spcBef>
                <a:spcPct val="20000"/>
              </a:spcBef>
              <a:buClr>
                <a:schemeClr val="accent1"/>
              </a:buClr>
              <a:buSzPct val="80000"/>
              <a:buFont typeface="Wingdings" pitchFamily="2" charset="2"/>
              <a:buNone/>
            </a:pPr>
            <a:r>
              <a:rPr lang="en-US" sz="2800" b="1" i="1" dirty="0" smtClean="0">
                <a:solidFill>
                  <a:schemeClr val="accent1">
                    <a:lumMod val="60000"/>
                    <a:lumOff val="40000"/>
                  </a:schemeClr>
                </a:solidFill>
                <a:latin typeface="Times New Roman" pitchFamily="28" charset="0"/>
              </a:rPr>
              <a:t>The data supported our expectations.</a:t>
            </a:r>
          </a:p>
          <a:p>
            <a:pPr marL="457200" indent="-457200" eaLnBrk="1" hangingPunct="1">
              <a:lnSpc>
                <a:spcPct val="90000"/>
              </a:lnSpc>
              <a:spcBef>
                <a:spcPct val="20000"/>
              </a:spcBef>
              <a:buClr>
                <a:schemeClr val="accent1"/>
              </a:buClr>
              <a:buSzPct val="80000"/>
              <a:buFont typeface="Wingdings" pitchFamily="2" charset="2"/>
              <a:buNone/>
            </a:pPr>
            <a:endParaRPr lang="en-US" sz="2800" b="1" i="1" dirty="0">
              <a:solidFill>
                <a:schemeClr val="accent1">
                  <a:lumMod val="60000"/>
                  <a:lumOff val="40000"/>
                </a:schemeClr>
              </a:solidFill>
              <a:latin typeface="Times New Roman" pitchFamily="28" charset="0"/>
            </a:endParaRPr>
          </a:p>
          <a:p>
            <a:pPr marL="457200" indent="-457200" eaLnBrk="1" hangingPunct="1">
              <a:lnSpc>
                <a:spcPct val="90000"/>
              </a:lnSpc>
              <a:spcBef>
                <a:spcPct val="20000"/>
              </a:spcBef>
              <a:buClr>
                <a:schemeClr val="accent1"/>
              </a:buClr>
              <a:buSzPct val="80000"/>
            </a:pPr>
            <a:r>
              <a:rPr lang="en-US" sz="2800" b="1" i="1" dirty="0" smtClean="0">
                <a:solidFill>
                  <a:schemeClr val="tx2"/>
                </a:solidFill>
                <a:latin typeface="Times New Roman" pitchFamily="28" charset="0"/>
              </a:rPr>
              <a:t>When a figurative graphic showing a melancholy theme accompanies text, students bring in less </a:t>
            </a:r>
            <a:r>
              <a:rPr lang="en-US" sz="2800" b="1" i="1" dirty="0">
                <a:solidFill>
                  <a:schemeClr val="tx2"/>
                </a:solidFill>
                <a:latin typeface="Times New Roman" pitchFamily="28" charset="0"/>
              </a:rPr>
              <a:t>information </a:t>
            </a:r>
            <a:r>
              <a:rPr lang="en-US" sz="2800" b="1" i="1" dirty="0" smtClean="0">
                <a:solidFill>
                  <a:schemeClr val="tx2"/>
                </a:solidFill>
                <a:latin typeface="Times New Roman" pitchFamily="28" charset="0"/>
              </a:rPr>
              <a:t>from the text into their essays. </a:t>
            </a:r>
            <a:r>
              <a:rPr lang="en-US" sz="1200" b="1" i="1" dirty="0" smtClean="0">
                <a:solidFill>
                  <a:schemeClr val="tx2"/>
                </a:solidFill>
                <a:latin typeface="Times New Roman" pitchFamily="28" charset="0"/>
              </a:rPr>
              <a:t>F </a:t>
            </a:r>
            <a:r>
              <a:rPr lang="en-US" sz="1200" b="1" i="1" dirty="0">
                <a:solidFill>
                  <a:schemeClr val="tx2"/>
                </a:solidFill>
                <a:latin typeface="Times New Roman" pitchFamily="28" charset="0"/>
              </a:rPr>
              <a:t>(1,76) = 3.69, p = .</a:t>
            </a:r>
            <a:r>
              <a:rPr lang="en-US" sz="1200" b="1" i="1" dirty="0" smtClean="0">
                <a:solidFill>
                  <a:schemeClr val="tx2"/>
                </a:solidFill>
                <a:latin typeface="Times New Roman" pitchFamily="28" charset="0"/>
              </a:rPr>
              <a:t>05</a:t>
            </a:r>
          </a:p>
          <a:p>
            <a:pPr marL="457200" indent="-457200" eaLnBrk="1" hangingPunct="1">
              <a:lnSpc>
                <a:spcPct val="90000"/>
              </a:lnSpc>
              <a:spcBef>
                <a:spcPct val="20000"/>
              </a:spcBef>
              <a:buClr>
                <a:schemeClr val="accent1"/>
              </a:buClr>
              <a:buSzPct val="80000"/>
              <a:buFont typeface="Arial" charset="0"/>
              <a:buAutoNum type="arabicPeriod"/>
            </a:pPr>
            <a:endParaRPr lang="en-US" sz="1200" b="1" i="1" dirty="0" smtClean="0">
              <a:solidFill>
                <a:schemeClr val="tx2"/>
              </a:solidFill>
              <a:latin typeface="Times New Roman" pitchFamily="28" charset="0"/>
            </a:endParaRPr>
          </a:p>
          <a:p>
            <a:pPr marL="457200" indent="-457200" eaLnBrk="1" hangingPunct="1">
              <a:lnSpc>
                <a:spcPct val="90000"/>
              </a:lnSpc>
              <a:spcBef>
                <a:spcPct val="20000"/>
              </a:spcBef>
              <a:buClr>
                <a:schemeClr val="accent1"/>
              </a:buClr>
              <a:buSzPct val="80000"/>
            </a:pPr>
            <a:endParaRPr lang="en-US" sz="1200" b="1" i="1" dirty="0">
              <a:solidFill>
                <a:schemeClr val="tx2"/>
              </a:solidFill>
              <a:latin typeface="Times New Roman" pitchFamily="28" charset="0"/>
            </a:endParaRPr>
          </a:p>
          <a:p>
            <a:pPr marL="457200" indent="-457200" eaLnBrk="1" hangingPunct="1">
              <a:lnSpc>
                <a:spcPct val="90000"/>
              </a:lnSpc>
              <a:spcBef>
                <a:spcPct val="20000"/>
              </a:spcBef>
              <a:buClr>
                <a:schemeClr val="accent1"/>
              </a:buClr>
              <a:buSzPct val="80000"/>
            </a:pPr>
            <a:r>
              <a:rPr lang="en-US" sz="2800" b="1" i="1" dirty="0" smtClean="0">
                <a:solidFill>
                  <a:schemeClr val="tx2"/>
                </a:solidFill>
                <a:latin typeface="Times New Roman" pitchFamily="28" charset="0"/>
              </a:rPr>
              <a:t>When a graphic showing an uplifting theme accompanies text, students bring in more personal information into their essays. </a:t>
            </a:r>
            <a:r>
              <a:rPr lang="en-US" sz="1200" b="1" i="1" dirty="0" smtClean="0">
                <a:solidFill>
                  <a:schemeClr val="tx2"/>
                </a:solidFill>
                <a:latin typeface="Times New Roman" pitchFamily="28" charset="0"/>
              </a:rPr>
              <a:t>F </a:t>
            </a:r>
            <a:r>
              <a:rPr lang="en-US" sz="1200" b="1" i="1" dirty="0">
                <a:solidFill>
                  <a:schemeClr val="tx2"/>
                </a:solidFill>
                <a:latin typeface="Times New Roman" pitchFamily="28" charset="0"/>
              </a:rPr>
              <a:t>(1,76) = 4.76, p = .</a:t>
            </a:r>
            <a:r>
              <a:rPr lang="en-US" sz="1200" b="1" i="1" dirty="0" smtClean="0">
                <a:solidFill>
                  <a:schemeClr val="tx2"/>
                </a:solidFill>
                <a:latin typeface="Times New Roman" pitchFamily="28" charset="0"/>
              </a:rPr>
              <a:t>03</a:t>
            </a:r>
            <a:endParaRPr lang="en-US" sz="1200" b="1" i="1" dirty="0">
              <a:solidFill>
                <a:schemeClr val="tx2"/>
              </a:solidFill>
              <a:latin typeface="Times New Roman" pitchFamily="2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dissolv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1: Expectations</a:t>
            </a:r>
            <a:endParaRPr lang="en-US" dirty="0">
              <a:latin typeface="+mn-lt"/>
            </a:endParaRPr>
          </a:p>
        </p:txBody>
      </p:sp>
      <p:sp>
        <p:nvSpPr>
          <p:cNvPr id="6" name="Rectangle 1027"/>
          <p:cNvSpPr>
            <a:spLocks noChangeArrowheads="1"/>
          </p:cNvSpPr>
          <p:nvPr/>
        </p:nvSpPr>
        <p:spPr bwMode="auto">
          <a:xfrm>
            <a:off x="685800" y="2057400"/>
            <a:ext cx="7467600" cy="2862322"/>
          </a:xfrm>
          <a:prstGeom prst="rect">
            <a:avLst/>
          </a:prstGeom>
          <a:noFill/>
          <a:ln w="9525">
            <a:noFill/>
            <a:miter lim="800000"/>
            <a:headEnd/>
            <a:tailEnd/>
          </a:ln>
        </p:spPr>
        <p:txBody>
          <a:bodyPr wrap="square">
            <a:spAutoFit/>
          </a:bodyPr>
          <a:lstStyle/>
          <a:p>
            <a:pPr eaLnBrk="1" hangingPunct="1"/>
            <a:r>
              <a:rPr lang="en-US" sz="3600" i="1" dirty="0" smtClean="0">
                <a:solidFill>
                  <a:schemeClr val="tx2"/>
                </a:solidFill>
                <a:effectLst>
                  <a:outerShdw blurRad="38100" dist="38100" dir="2700000" algn="tl">
                    <a:srgbClr val="000000">
                      <a:alpha val="43137"/>
                    </a:srgbClr>
                  </a:outerShdw>
                </a:effectLst>
              </a:rPr>
              <a:t>	</a:t>
            </a:r>
            <a:r>
              <a:rPr lang="en-US" sz="3600" i="1" dirty="0" smtClean="0">
                <a:solidFill>
                  <a:schemeClr val="accent1">
                    <a:lumMod val="60000"/>
                    <a:lumOff val="40000"/>
                  </a:schemeClr>
                </a:solidFill>
                <a:effectLst>
                  <a:outerShdw blurRad="38100" dist="38100" dir="2700000" algn="tl">
                    <a:srgbClr val="000000">
                      <a:alpha val="43137"/>
                    </a:srgbClr>
                  </a:outerShdw>
                </a:effectLst>
              </a:rPr>
              <a:t>We </a:t>
            </a:r>
            <a:r>
              <a:rPr lang="en-US" sz="3600" i="1" dirty="0">
                <a:solidFill>
                  <a:schemeClr val="accent1">
                    <a:lumMod val="60000"/>
                    <a:lumOff val="40000"/>
                  </a:schemeClr>
                </a:solidFill>
                <a:effectLst>
                  <a:outerShdw blurRad="38100" dist="38100" dir="2700000" algn="tl">
                    <a:srgbClr val="000000">
                      <a:alpha val="43137"/>
                    </a:srgbClr>
                  </a:outerShdw>
                </a:effectLst>
              </a:rPr>
              <a:t>also expected the theme of a decorative graphic </a:t>
            </a:r>
            <a:r>
              <a:rPr lang="en-US" sz="3600" i="1" dirty="0" smtClean="0">
                <a:solidFill>
                  <a:schemeClr val="accent1">
                    <a:lumMod val="60000"/>
                    <a:lumOff val="40000"/>
                  </a:schemeClr>
                </a:solidFill>
                <a:effectLst>
                  <a:outerShdw blurRad="38100" dist="38100" dir="2700000" algn="tl">
                    <a:srgbClr val="000000">
                      <a:alpha val="43137"/>
                    </a:srgbClr>
                  </a:outerShdw>
                </a:effectLst>
              </a:rPr>
              <a:t>would bring </a:t>
            </a:r>
            <a:r>
              <a:rPr lang="en-US" sz="3600" i="1" dirty="0">
                <a:solidFill>
                  <a:schemeClr val="accent1">
                    <a:lumMod val="60000"/>
                    <a:lumOff val="40000"/>
                  </a:schemeClr>
                </a:solidFill>
                <a:effectLst>
                  <a:outerShdw blurRad="38100" dist="38100" dir="2700000" algn="tl">
                    <a:srgbClr val="000000">
                      <a:alpha val="43137"/>
                    </a:srgbClr>
                  </a:outerShdw>
                </a:effectLst>
              </a:rPr>
              <a:t>out prior knowledge consistent with the perspective influenced by the graphic theme.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1: Findings</a:t>
            </a:r>
            <a:endParaRPr lang="en-US" dirty="0">
              <a:latin typeface="+mn-lt"/>
            </a:endParaRPr>
          </a:p>
        </p:txBody>
      </p:sp>
      <p:sp>
        <p:nvSpPr>
          <p:cNvPr id="4" name="Rectangle 3"/>
          <p:cNvSpPr txBox="1">
            <a:spLocks noChangeArrowheads="1"/>
          </p:cNvSpPr>
          <p:nvPr/>
        </p:nvSpPr>
        <p:spPr>
          <a:xfrm>
            <a:off x="0" y="1524000"/>
            <a:ext cx="6172200" cy="4343400"/>
          </a:xfrm>
          <a:prstGeom prst="rect">
            <a:avLst/>
          </a:prstGeom>
        </p:spPr>
        <p:txBody>
          <a:bodyPr/>
          <a:lstStyle/>
          <a:p>
            <a:pPr marL="822960" lvl="1" indent="-256032">
              <a:spcBef>
                <a:spcPts val="400"/>
              </a:spcBef>
              <a:buClr>
                <a:schemeClr val="accent1"/>
              </a:buClr>
              <a:buSzPct val="68000"/>
              <a:buFont typeface="Wingdings 3"/>
              <a:buChar char=""/>
            </a:pPr>
            <a:r>
              <a:rPr kumimoji="0" lang="en-US" sz="2400" b="0" i="0" u="none" strike="noStrike" kern="1200" cap="none" spc="0" normalizeH="0" baseline="0" noProof="0" dirty="0" smtClean="0">
                <a:ln>
                  <a:noFill/>
                </a:ln>
                <a:solidFill>
                  <a:schemeClr val="tx2"/>
                </a:solidFill>
                <a:effectLst/>
                <a:uLnTx/>
                <a:uFillTx/>
                <a:latin typeface="Times New Roman" pitchFamily="28" charset="0"/>
                <a:ea typeface="+mn-ea"/>
                <a:cs typeface="+mn-cs"/>
              </a:rPr>
              <a:t>Males’ feelings at the time of the dissolution of their last relationship and their aesthetic judgment of</a:t>
            </a:r>
            <a:r>
              <a:rPr kumimoji="0" lang="en-US" sz="2400" b="0" i="0" u="none" strike="noStrike" kern="1200" cap="none" spc="0" normalizeH="0" noProof="0" dirty="0" smtClean="0">
                <a:ln>
                  <a:noFill/>
                </a:ln>
                <a:solidFill>
                  <a:schemeClr val="tx2"/>
                </a:solidFill>
                <a:effectLst/>
                <a:uLnTx/>
                <a:uFillTx/>
                <a:latin typeface="Times New Roman" pitchFamily="28" charset="0"/>
                <a:ea typeface="+mn-ea"/>
                <a:cs typeface="+mn-cs"/>
              </a:rPr>
              <a:t> the picture </a:t>
            </a:r>
            <a:r>
              <a:rPr kumimoji="0" lang="en-US" sz="2400" b="0" i="0" u="none" strike="noStrike" kern="1200" cap="none" spc="0" normalizeH="0" baseline="0" noProof="0" dirty="0" smtClean="0">
                <a:ln>
                  <a:noFill/>
                </a:ln>
                <a:solidFill>
                  <a:schemeClr val="tx2"/>
                </a:solidFill>
                <a:effectLst/>
                <a:uLnTx/>
                <a:uFillTx/>
                <a:latin typeface="Times New Roman" pitchFamily="28" charset="0"/>
                <a:ea typeface="+mn-ea"/>
                <a:cs typeface="+mn-cs"/>
              </a:rPr>
              <a:t>predicted  87% of the variance of the positive statements they included in their</a:t>
            </a:r>
            <a:r>
              <a:rPr kumimoji="0" lang="en-US" sz="2400" b="0" i="0" u="none" strike="noStrike" kern="1200" cap="none" spc="0" normalizeH="0" noProof="0" dirty="0" smtClean="0">
                <a:ln>
                  <a:noFill/>
                </a:ln>
                <a:solidFill>
                  <a:schemeClr val="tx2"/>
                </a:solidFill>
                <a:effectLst/>
                <a:uLnTx/>
                <a:uFillTx/>
                <a:latin typeface="Times New Roman" pitchFamily="28" charset="0"/>
                <a:ea typeface="+mn-ea"/>
                <a:cs typeface="+mn-cs"/>
              </a:rPr>
              <a:t> </a:t>
            </a:r>
            <a:r>
              <a:rPr kumimoji="0" lang="en-US" sz="2400" b="0" i="0" u="none" strike="noStrike" kern="1200" cap="none" spc="0" normalizeH="0" baseline="0" noProof="0" dirty="0" smtClean="0">
                <a:ln>
                  <a:noFill/>
                </a:ln>
                <a:solidFill>
                  <a:schemeClr val="tx2"/>
                </a:solidFill>
                <a:effectLst/>
                <a:uLnTx/>
                <a:uFillTx/>
                <a:latin typeface="Times New Roman" pitchFamily="28" charset="0"/>
                <a:ea typeface="+mn-ea"/>
                <a:cs typeface="+mn-cs"/>
              </a:rPr>
              <a:t>essay.</a:t>
            </a:r>
          </a:p>
          <a:p>
            <a:pPr marL="822960" lvl="1" indent="-256032">
              <a:spcBef>
                <a:spcPts val="400"/>
              </a:spcBef>
              <a:buClr>
                <a:schemeClr val="accent1"/>
              </a:buClr>
              <a:buSzPct val="68000"/>
              <a:buFont typeface="Wingdings 3"/>
              <a:buChar char=""/>
            </a:pPr>
            <a:r>
              <a:rPr kumimoji="0" lang="en-US" sz="2400" b="0" i="0" u="none" strike="noStrike" kern="1200" cap="none" spc="0" normalizeH="0" baseline="0" noProof="0" dirty="0" smtClean="0">
                <a:ln>
                  <a:noFill/>
                </a:ln>
                <a:solidFill>
                  <a:schemeClr val="tx2"/>
                </a:solidFill>
                <a:effectLst/>
                <a:uLnTx/>
                <a:uFillTx/>
                <a:latin typeface="Times New Roman" pitchFamily="28" charset="0"/>
                <a:ea typeface="+mn-ea"/>
                <a:cs typeface="+mn-cs"/>
              </a:rPr>
              <a:t>Females’ current satisfaction in their last relationship and their aesthetic judgment predicted  30% of the variance of the non-personal positive statements they included their essay.</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MDnon.abstract-background.c.red-50.jpg"/>
          <p:cNvPicPr>
            <a:picLocks noChangeAspect="1"/>
          </p:cNvPicPr>
          <p:nvPr/>
        </p:nvPicPr>
        <p:blipFill>
          <a:blip r:embed="rId2" cstate="print"/>
          <a:stretch>
            <a:fillRect/>
          </a:stretch>
        </p:blipFill>
        <p:spPr>
          <a:xfrm>
            <a:off x="6172200" y="1676400"/>
            <a:ext cx="26670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a:off x="6017422" y="533400"/>
            <a:ext cx="2592376"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b="1" dirty="0" smtClean="0">
                <a:solidFill>
                  <a:schemeClr val="tx1">
                    <a:lumMod val="95000"/>
                  </a:schemeClr>
                </a:solidFill>
                <a:effectLst>
                  <a:outerShdw blurRad="38100" dist="38100" dir="2700000" algn="tl">
                    <a:srgbClr val="000000">
                      <a:alpha val="43137"/>
                    </a:srgbClr>
                  </a:outerShdw>
                </a:effectLst>
              </a:rPr>
              <a:t>After viewing the</a:t>
            </a:r>
          </a:p>
          <a:p>
            <a:pPr algn="ctr"/>
            <a:r>
              <a:rPr lang="en-US" b="1" dirty="0" smtClean="0">
                <a:solidFill>
                  <a:schemeClr val="tx1">
                    <a:lumMod val="95000"/>
                  </a:schemeClr>
                </a:solidFill>
                <a:effectLst>
                  <a:outerShdw blurRad="38100" dist="38100" dir="2700000" algn="tl">
                    <a:srgbClr val="000000">
                      <a:alpha val="43137"/>
                    </a:srgbClr>
                  </a:outerShdw>
                </a:effectLst>
              </a:rPr>
              <a:t>melancholy graphic</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1: Findings</a:t>
            </a:r>
            <a:endParaRPr lang="en-US" dirty="0">
              <a:latin typeface="+mn-lt"/>
            </a:endParaRPr>
          </a:p>
        </p:txBody>
      </p:sp>
      <p:pic>
        <p:nvPicPr>
          <p:cNvPr id="5" name="Picture 4" descr="MDnon.abstract-background.c.red-50.jpg"/>
          <p:cNvPicPr>
            <a:picLocks noChangeAspect="1"/>
          </p:cNvPicPr>
          <p:nvPr/>
        </p:nvPicPr>
        <p:blipFill>
          <a:blip r:embed="rId2" cstate="print"/>
          <a:stretch>
            <a:fillRect/>
          </a:stretch>
        </p:blipFill>
        <p:spPr>
          <a:xfrm>
            <a:off x="6096000" y="1676400"/>
            <a:ext cx="26670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3"/>
          <p:cNvSpPr txBox="1">
            <a:spLocks noChangeArrowheads="1"/>
          </p:cNvSpPr>
          <p:nvPr/>
        </p:nvSpPr>
        <p:spPr>
          <a:xfrm>
            <a:off x="381000" y="1524000"/>
            <a:ext cx="5715000" cy="4419600"/>
          </a:xfrm>
          <a:prstGeom prst="rect">
            <a:avLst/>
          </a:prstGeom>
        </p:spPr>
        <p:txBody>
          <a:bodyPr/>
          <a:lstStyle/>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lang="en-US" sz="2000" dirty="0" smtClean="0">
                <a:effectLst>
                  <a:outerShdw blurRad="38100" dist="38100" dir="2700000" algn="tl">
                    <a:srgbClr val="000000">
                      <a:alpha val="43137"/>
                    </a:srgbClr>
                  </a:outerShdw>
                </a:effectLst>
                <a:latin typeface="Times New Roman" pitchFamily="28" charset="0"/>
              </a:rPr>
              <a:t>For males, t</a:t>
            </a: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he poorer their feelings of their last relationship, and the better their current one, the more positive statements they included in their essay</a:t>
            </a:r>
            <a:r>
              <a:rPr kumimoji="0" lang="en-US" sz="2000" b="0" i="0" u="none" strike="noStrike" kern="1200" cap="none" spc="0" normalizeH="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 after viewing the melancholy graphic.</a:t>
            </a:r>
            <a:endPar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endParaRPr>
          </a:p>
          <a:p>
            <a:pPr marL="365760" marR="0" lvl="0" indent="-256032" algn="l" defTabSz="914400" rtl="0" eaLnBrk="1" fontAlgn="auto" latinLnBrk="0" hangingPunct="1">
              <a:lnSpc>
                <a:spcPct val="90000"/>
              </a:lnSpc>
              <a:spcBef>
                <a:spcPts val="400"/>
              </a:spcBef>
              <a:spcAft>
                <a:spcPts val="0"/>
              </a:spcAft>
              <a:buClr>
                <a:schemeClr val="accent1"/>
              </a:buClr>
              <a:buSzPct val="68000"/>
              <a:tabLst/>
              <a:defRPr/>
            </a:pPr>
            <a:endPar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endParaRPr>
          </a:p>
          <a:p>
            <a:pPr marL="365760" indent="-256032">
              <a:lnSpc>
                <a:spcPct val="90000"/>
              </a:lnSpc>
              <a:spcBef>
                <a:spcPts val="400"/>
              </a:spcBef>
              <a:buClr>
                <a:schemeClr val="accent1"/>
              </a:buClr>
              <a:buSzPct val="68000"/>
              <a:buFont typeface="Wingdings 3"/>
              <a:buChar char=""/>
            </a:pP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However, </a:t>
            </a:r>
            <a:r>
              <a:rPr lang="en-US" sz="2000" dirty="0" smtClean="0">
                <a:effectLst>
                  <a:outerShdw blurRad="38100" dist="38100" dir="2700000" algn="tl">
                    <a:srgbClr val="000000">
                      <a:alpha val="43137"/>
                    </a:srgbClr>
                  </a:outerShdw>
                </a:effectLst>
                <a:latin typeface="Times New Roman" pitchFamily="28" charset="0"/>
              </a:rPr>
              <a:t>t</a:t>
            </a: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he more beautiful males</a:t>
            </a:r>
            <a:r>
              <a:rPr kumimoji="0" lang="en-US" sz="2000" b="0" i="0" u="none" strike="noStrike" kern="1200" cap="none" spc="0" normalizeH="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 perceived the melancholy</a:t>
            </a: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 graphic, the more positive statements they included in their essay.</a:t>
            </a:r>
            <a:r>
              <a:rPr kumimoji="0" lang="en-US" sz="2000" b="0" i="0" u="none" strike="noStrike" kern="1200" cap="none" spc="0" normalizeH="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 I</a:t>
            </a: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rPr>
              <a:t>n total, both variables accounted for 98% of the predicted </a:t>
            </a:r>
            <a:r>
              <a:rPr lang="en-US" sz="2000" dirty="0" smtClean="0">
                <a:effectLst>
                  <a:outerShdw blurRad="38100" dist="38100" dir="2700000" algn="tl">
                    <a:srgbClr val="000000">
                      <a:alpha val="43137"/>
                    </a:srgbClr>
                  </a:outerShdw>
                </a:effectLst>
                <a:latin typeface="Times New Roman" pitchFamily="28" charset="0"/>
              </a:rPr>
              <a:t>variance. </a:t>
            </a:r>
          </a:p>
          <a:p>
            <a:pPr marL="365760" indent="-256032">
              <a:lnSpc>
                <a:spcPct val="90000"/>
              </a:lnSpc>
              <a:spcBef>
                <a:spcPts val="400"/>
              </a:spcBef>
              <a:buClr>
                <a:schemeClr val="accent1"/>
              </a:buClr>
              <a:buSzPct val="68000"/>
              <a:buFont typeface="Wingdings 3"/>
              <a:buChar char=""/>
            </a:pPr>
            <a:endParaRPr lang="en-US" sz="2000" dirty="0" smtClean="0">
              <a:effectLst>
                <a:outerShdw blurRad="38100" dist="38100" dir="2700000" algn="tl">
                  <a:srgbClr val="000000">
                    <a:alpha val="43137"/>
                  </a:srgbClr>
                </a:outerShdw>
              </a:effectLst>
              <a:latin typeface="Times New Roman" pitchFamily="28" charset="0"/>
            </a:endParaRPr>
          </a:p>
          <a:p>
            <a:pPr marL="365760" indent="-256032">
              <a:lnSpc>
                <a:spcPct val="90000"/>
              </a:lnSpc>
              <a:spcBef>
                <a:spcPts val="400"/>
              </a:spcBef>
              <a:buClr>
                <a:schemeClr val="accent1"/>
              </a:buClr>
              <a:buSzPct val="68000"/>
              <a:buFont typeface="Wingdings 3"/>
              <a:buChar char=""/>
            </a:pPr>
            <a:r>
              <a:rPr lang="en-US" sz="2000" dirty="0" smtClean="0">
                <a:effectLst>
                  <a:outerShdw blurRad="38100" dist="38100" dir="2700000" algn="tl">
                    <a:srgbClr val="000000">
                      <a:alpha val="43137"/>
                    </a:srgbClr>
                  </a:outerShdw>
                </a:effectLst>
                <a:latin typeface="Times New Roman" pitchFamily="28" charset="0"/>
              </a:rPr>
              <a:t>For females, </a:t>
            </a:r>
            <a:r>
              <a:rPr lang="en-US" sz="2000" dirty="0" smtClean="0">
                <a:latin typeface="Times New Roman" pitchFamily="28" charset="0"/>
              </a:rPr>
              <a:t>the more beautiful they perceived the melancholy graphics, the more emotionally negative statements they included in their essay after reading. </a:t>
            </a:r>
            <a:endParaRPr lang="en-US" sz="2000" dirty="0" smtClean="0">
              <a:effectLst>
                <a:outerShdw blurRad="38100" dist="38100" dir="2700000" algn="tl">
                  <a:srgbClr val="000000">
                    <a:alpha val="43137"/>
                  </a:srgbClr>
                </a:outerShdw>
              </a:effectLst>
              <a:latin typeface="Times New Roman" pitchFamily="28" charset="0"/>
            </a:endParaRP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endPar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28" charset="0"/>
              <a:ea typeface="+mn-ea"/>
              <a:cs typeface="+mn-cs"/>
            </a:endParaRP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endParaRPr lang="en-US" sz="2000" dirty="0" smtClean="0">
              <a:effectLst>
                <a:outerShdw blurRad="38100" dist="38100" dir="2700000" algn="tl">
                  <a:srgbClr val="000000">
                    <a:alpha val="43137"/>
                  </a:srgbClr>
                </a:outerShdw>
              </a:effectLst>
              <a:latin typeface="Times New Roman" pitchFamily="28" charset="0"/>
            </a:endParaRPr>
          </a:p>
        </p:txBody>
      </p:sp>
      <p:sp>
        <p:nvSpPr>
          <p:cNvPr id="7" name="TextBox 6"/>
          <p:cNvSpPr txBox="1"/>
          <p:nvPr/>
        </p:nvSpPr>
        <p:spPr>
          <a:xfrm>
            <a:off x="6017422" y="533400"/>
            <a:ext cx="2592376"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b="1" dirty="0" smtClean="0">
                <a:solidFill>
                  <a:schemeClr val="tx1">
                    <a:lumMod val="95000"/>
                  </a:schemeClr>
                </a:solidFill>
                <a:effectLst>
                  <a:outerShdw blurRad="38100" dist="38100" dir="2700000" algn="tl">
                    <a:srgbClr val="000000">
                      <a:alpha val="43137"/>
                    </a:srgbClr>
                  </a:outerShdw>
                </a:effectLst>
              </a:rPr>
              <a:t>After viewing the</a:t>
            </a:r>
          </a:p>
          <a:p>
            <a:pPr algn="ctr"/>
            <a:r>
              <a:rPr lang="en-US" b="1" dirty="0" smtClean="0">
                <a:solidFill>
                  <a:schemeClr val="tx1">
                    <a:lumMod val="95000"/>
                  </a:schemeClr>
                </a:solidFill>
                <a:effectLst>
                  <a:outerShdw blurRad="38100" dist="38100" dir="2700000" algn="tl">
                    <a:srgbClr val="000000">
                      <a:alpha val="43137"/>
                    </a:srgbClr>
                  </a:outerShdw>
                </a:effectLst>
              </a:rPr>
              <a:t>melancholy graphic</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1: Findings</a:t>
            </a:r>
            <a:endParaRPr lang="en-US" dirty="0">
              <a:latin typeface="+mn-lt"/>
            </a:endParaRPr>
          </a:p>
        </p:txBody>
      </p:sp>
      <p:sp>
        <p:nvSpPr>
          <p:cNvPr id="4" name="Rectangle 4"/>
          <p:cNvSpPr>
            <a:spLocks noChangeArrowheads="1"/>
          </p:cNvSpPr>
          <p:nvPr/>
        </p:nvSpPr>
        <p:spPr bwMode="auto">
          <a:xfrm>
            <a:off x="381000" y="1524000"/>
            <a:ext cx="4876800" cy="954107"/>
          </a:xfrm>
          <a:prstGeom prst="rect">
            <a:avLst/>
          </a:prstGeom>
          <a:noFill/>
          <a:ln w="9525">
            <a:noFill/>
            <a:miter lim="800000"/>
            <a:headEnd/>
            <a:tailEnd/>
          </a:ln>
        </p:spPr>
        <p:txBody>
          <a:bodyPr wrap="square">
            <a:spAutoFit/>
          </a:bodyPr>
          <a:lstStyle/>
          <a:p>
            <a:pPr marL="457200" indent="-457200" eaLnBrk="1" hangingPunct="1">
              <a:lnSpc>
                <a:spcPct val="90000"/>
              </a:lnSpc>
              <a:spcBef>
                <a:spcPct val="20000"/>
              </a:spcBef>
              <a:buClr>
                <a:schemeClr val="accent1"/>
              </a:buClr>
              <a:buSzPct val="80000"/>
              <a:buFont typeface="Wingdings" pitchFamily="2" charset="2"/>
              <a:buNone/>
            </a:pPr>
            <a:r>
              <a:rPr lang="en-US" sz="2800" b="1" i="1" dirty="0" smtClean="0">
                <a:effectLst>
                  <a:outerShdw blurRad="38100" dist="38100" dir="2700000" algn="tl">
                    <a:srgbClr val="C0C0C0"/>
                  </a:outerShdw>
                </a:effectLst>
                <a:latin typeface="Times New Roman" pitchFamily="28" charset="0"/>
              </a:rPr>
              <a:t>Only </a:t>
            </a:r>
            <a:r>
              <a:rPr lang="en-US" sz="2800" b="1" i="1" dirty="0">
                <a:effectLst>
                  <a:outerShdw blurRad="38100" dist="38100" dir="2700000" algn="tl">
                    <a:srgbClr val="C0C0C0"/>
                  </a:outerShdw>
                </a:effectLst>
                <a:latin typeface="Times New Roman" pitchFamily="28" charset="0"/>
              </a:rPr>
              <a:t>females were </a:t>
            </a:r>
            <a:r>
              <a:rPr lang="en-US" sz="2800" b="1" i="1" dirty="0" smtClean="0">
                <a:effectLst>
                  <a:outerShdw blurRad="38100" dist="38100" dir="2700000" algn="tl">
                    <a:srgbClr val="C0C0C0"/>
                  </a:outerShdw>
                </a:effectLst>
                <a:latin typeface="Times New Roman" pitchFamily="28" charset="0"/>
              </a:rPr>
              <a:t>influenced </a:t>
            </a:r>
          </a:p>
          <a:p>
            <a:pPr marL="457200" indent="-457200" eaLnBrk="1" hangingPunct="1">
              <a:lnSpc>
                <a:spcPct val="90000"/>
              </a:lnSpc>
              <a:spcBef>
                <a:spcPct val="20000"/>
              </a:spcBef>
              <a:buClr>
                <a:schemeClr val="accent1"/>
              </a:buClr>
              <a:buSzPct val="80000"/>
              <a:buFont typeface="Wingdings" pitchFamily="2" charset="2"/>
              <a:buNone/>
            </a:pPr>
            <a:r>
              <a:rPr lang="en-US" sz="2800" b="1" i="1" dirty="0" smtClean="0">
                <a:effectLst>
                  <a:outerShdw blurRad="38100" dist="38100" dir="2700000" algn="tl">
                    <a:srgbClr val="C0C0C0"/>
                  </a:outerShdw>
                </a:effectLst>
                <a:latin typeface="Times New Roman" pitchFamily="28" charset="0"/>
              </a:rPr>
              <a:t>by the uplifting graphic:</a:t>
            </a:r>
            <a:endParaRPr lang="en-US" sz="2800" b="1" i="1" dirty="0">
              <a:effectLst>
                <a:outerShdw blurRad="38100" dist="38100" dir="2700000" algn="tl">
                  <a:srgbClr val="C0C0C0"/>
                </a:outerShdw>
              </a:effectLst>
              <a:latin typeface="Times New Roman" pitchFamily="28" charset="0"/>
            </a:endParaRPr>
          </a:p>
        </p:txBody>
      </p:sp>
      <p:pic>
        <p:nvPicPr>
          <p:cNvPr id="5" name="Picture 4" descr="MGnon.abstract-background.c.red-50jpg.jpg"/>
          <p:cNvPicPr>
            <a:picLocks noChangeAspect="1"/>
          </p:cNvPicPr>
          <p:nvPr/>
        </p:nvPicPr>
        <p:blipFill>
          <a:blip r:embed="rId2" cstate="print"/>
          <a:stretch>
            <a:fillRect/>
          </a:stretch>
        </p:blipFill>
        <p:spPr>
          <a:xfrm>
            <a:off x="6172200" y="1717038"/>
            <a:ext cx="2590800" cy="39979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381000" y="2667000"/>
            <a:ext cx="5638800" cy="1938992"/>
          </a:xfrm>
          <a:prstGeom prst="rect">
            <a:avLst/>
          </a:prstGeom>
        </p:spPr>
        <p:txBody>
          <a:bodyPr wrap="square">
            <a:spAutoFit/>
          </a:bodyPr>
          <a:lstStyle/>
          <a:p>
            <a:r>
              <a:rPr lang="en-US" sz="2400" dirty="0" smtClean="0">
                <a:latin typeface="Times New Roman" pitchFamily="28" charset="0"/>
              </a:rPr>
              <a:t>The more satisfied females were in their current relationship and the more beautiful they perceived the graphic, the less negative personal statements they included in their essay.</a:t>
            </a:r>
            <a:endParaRPr lang="en-US" sz="2400" dirty="0"/>
          </a:p>
        </p:txBody>
      </p:sp>
      <p:sp>
        <p:nvSpPr>
          <p:cNvPr id="7" name="TextBox 6"/>
          <p:cNvSpPr txBox="1"/>
          <p:nvPr/>
        </p:nvSpPr>
        <p:spPr>
          <a:xfrm>
            <a:off x="6194554" y="533400"/>
            <a:ext cx="2238113"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b="1" dirty="0" smtClean="0">
                <a:solidFill>
                  <a:schemeClr val="bg1"/>
                </a:solidFill>
                <a:effectLst>
                  <a:outerShdw blurRad="38100" dist="38100" dir="2700000" algn="tl">
                    <a:srgbClr val="000000">
                      <a:alpha val="43137"/>
                    </a:srgbClr>
                  </a:outerShdw>
                </a:effectLst>
              </a:rPr>
              <a:t>After viewing the</a:t>
            </a:r>
          </a:p>
          <a:p>
            <a:pPr algn="ctr"/>
            <a:r>
              <a:rPr lang="en-US" b="1" dirty="0" smtClean="0">
                <a:solidFill>
                  <a:schemeClr val="bg1"/>
                </a:solidFill>
                <a:effectLst>
                  <a:outerShdw blurRad="38100" dist="38100" dir="2700000" algn="tl">
                    <a:srgbClr val="000000">
                      <a:alpha val="43137"/>
                    </a:srgbClr>
                  </a:outerShdw>
                </a:effectLst>
              </a:rPr>
              <a:t>uplifting graphic</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1: Conclusions</a:t>
            </a:r>
            <a:endParaRPr lang="en-US" dirty="0">
              <a:latin typeface="+mn-lt"/>
            </a:endParaRPr>
          </a:p>
        </p:txBody>
      </p:sp>
      <p:sp>
        <p:nvSpPr>
          <p:cNvPr id="4" name="Rectangle 4"/>
          <p:cNvSpPr>
            <a:spLocks noChangeArrowheads="1"/>
          </p:cNvSpPr>
          <p:nvPr/>
        </p:nvSpPr>
        <p:spPr bwMode="auto">
          <a:xfrm>
            <a:off x="457200" y="1219200"/>
            <a:ext cx="5715000" cy="4856714"/>
          </a:xfrm>
          <a:prstGeom prst="rect">
            <a:avLst/>
          </a:prstGeom>
          <a:noFill/>
          <a:ln w="9525">
            <a:noFill/>
            <a:miter lim="800000"/>
            <a:headEnd/>
            <a:tailEnd/>
          </a:ln>
        </p:spPr>
        <p:txBody>
          <a:bodyPr wrap="square">
            <a:spAutoFit/>
          </a:bodyPr>
          <a:lstStyle/>
          <a:p>
            <a:pPr marL="457200" indent="-457200" eaLnBrk="1" hangingPunct="1">
              <a:lnSpc>
                <a:spcPct val="90000"/>
              </a:lnSpc>
              <a:spcBef>
                <a:spcPct val="20000"/>
              </a:spcBef>
              <a:buClr>
                <a:schemeClr val="accent1"/>
              </a:buClr>
              <a:buSzPct val="80000"/>
              <a:buFont typeface="Wingdings" pitchFamily="2" charset="2"/>
              <a:buNone/>
            </a:pPr>
            <a:r>
              <a:rPr lang="en-US" sz="2400" i="1" dirty="0" smtClean="0">
                <a:effectLst>
                  <a:outerShdw blurRad="38100" dist="38100" dir="2700000" algn="tl">
                    <a:srgbClr val="C0C0C0"/>
                  </a:outerShdw>
                </a:effectLst>
                <a:latin typeface="Times New Roman" pitchFamily="28" charset="0"/>
              </a:rPr>
              <a:t>Pictures influence what people think about when they read a text.</a:t>
            </a:r>
          </a:p>
          <a:p>
            <a:pPr marL="457200" indent="-457200" eaLnBrk="1" hangingPunct="1">
              <a:lnSpc>
                <a:spcPct val="90000"/>
              </a:lnSpc>
              <a:spcBef>
                <a:spcPct val="20000"/>
              </a:spcBef>
              <a:buClr>
                <a:schemeClr val="accent1"/>
              </a:buClr>
              <a:buSzPct val="80000"/>
              <a:buFont typeface="Wingdings" pitchFamily="2" charset="2"/>
              <a:buNone/>
            </a:pPr>
            <a:endParaRPr lang="en-US" sz="2400" i="1" dirty="0" smtClean="0">
              <a:effectLst>
                <a:outerShdw blurRad="38100" dist="38100" dir="2700000" algn="tl">
                  <a:srgbClr val="C0C0C0"/>
                </a:outerShdw>
              </a:effectLst>
              <a:latin typeface="Times New Roman" pitchFamily="28" charset="0"/>
            </a:endParaRPr>
          </a:p>
          <a:p>
            <a:pPr marL="457200" indent="-457200" eaLnBrk="1" hangingPunct="1">
              <a:lnSpc>
                <a:spcPct val="90000"/>
              </a:lnSpc>
              <a:spcBef>
                <a:spcPct val="20000"/>
              </a:spcBef>
              <a:buClr>
                <a:schemeClr val="accent1"/>
              </a:buClr>
              <a:buSzPct val="80000"/>
              <a:buFont typeface="Wingdings" pitchFamily="2" charset="2"/>
              <a:buNone/>
            </a:pPr>
            <a:r>
              <a:rPr lang="en-US" sz="2400" i="1" dirty="0" smtClean="0">
                <a:effectLst>
                  <a:outerShdw blurRad="38100" dist="38100" dir="2700000" algn="tl">
                    <a:srgbClr val="C0C0C0"/>
                  </a:outerShdw>
                </a:effectLst>
                <a:latin typeface="Times New Roman" pitchFamily="28" charset="0"/>
              </a:rPr>
              <a:t>They influence what personal memories people mix with what they read.</a:t>
            </a:r>
          </a:p>
          <a:p>
            <a:pPr marL="457200" indent="-457200" eaLnBrk="1" hangingPunct="1">
              <a:lnSpc>
                <a:spcPct val="90000"/>
              </a:lnSpc>
              <a:spcBef>
                <a:spcPct val="20000"/>
              </a:spcBef>
              <a:buClr>
                <a:schemeClr val="accent1"/>
              </a:buClr>
              <a:buSzPct val="80000"/>
              <a:buFont typeface="Wingdings" pitchFamily="2" charset="2"/>
              <a:buNone/>
            </a:pPr>
            <a:endParaRPr lang="en-US" sz="2400" i="1" dirty="0" smtClean="0">
              <a:effectLst>
                <a:outerShdw blurRad="38100" dist="38100" dir="2700000" algn="tl">
                  <a:srgbClr val="C0C0C0"/>
                </a:outerShdw>
              </a:effectLst>
              <a:latin typeface="Times New Roman" pitchFamily="28" charset="0"/>
            </a:endParaRPr>
          </a:p>
          <a:p>
            <a:pPr marL="457200" indent="-457200" eaLnBrk="1" hangingPunct="1">
              <a:lnSpc>
                <a:spcPct val="90000"/>
              </a:lnSpc>
              <a:spcBef>
                <a:spcPct val="20000"/>
              </a:spcBef>
              <a:buClr>
                <a:schemeClr val="accent1"/>
              </a:buClr>
              <a:buSzPct val="80000"/>
              <a:buFont typeface="Wingdings" pitchFamily="2" charset="2"/>
              <a:buNone/>
            </a:pPr>
            <a:r>
              <a:rPr lang="en-US" sz="2400" i="1" dirty="0" smtClean="0">
                <a:effectLst>
                  <a:outerShdw blurRad="38100" dist="38100" dir="2700000" algn="tl">
                    <a:srgbClr val="C0C0C0"/>
                  </a:outerShdw>
                </a:effectLst>
                <a:latin typeface="Times New Roman" pitchFamily="28" charset="0"/>
              </a:rPr>
              <a:t>They influence what people remember from what they read.</a:t>
            </a:r>
          </a:p>
          <a:p>
            <a:pPr marL="457200" indent="-457200" eaLnBrk="1" hangingPunct="1">
              <a:lnSpc>
                <a:spcPct val="90000"/>
              </a:lnSpc>
              <a:spcBef>
                <a:spcPct val="20000"/>
              </a:spcBef>
              <a:buClr>
                <a:schemeClr val="accent1"/>
              </a:buClr>
              <a:buSzPct val="80000"/>
              <a:buFont typeface="Wingdings" pitchFamily="2" charset="2"/>
              <a:buNone/>
            </a:pPr>
            <a:endParaRPr lang="en-US" sz="2400" i="1" dirty="0" smtClean="0">
              <a:effectLst>
                <a:outerShdw blurRad="38100" dist="38100" dir="2700000" algn="tl">
                  <a:srgbClr val="C0C0C0"/>
                </a:outerShdw>
              </a:effectLst>
              <a:latin typeface="Times New Roman" pitchFamily="28" charset="0"/>
            </a:endParaRPr>
          </a:p>
          <a:p>
            <a:pPr marL="457200" indent="-457200" eaLnBrk="1" hangingPunct="1">
              <a:lnSpc>
                <a:spcPct val="90000"/>
              </a:lnSpc>
              <a:spcBef>
                <a:spcPct val="20000"/>
              </a:spcBef>
              <a:buClr>
                <a:schemeClr val="accent1"/>
              </a:buClr>
              <a:buSzPct val="80000"/>
              <a:buFont typeface="Wingdings" pitchFamily="2" charset="2"/>
              <a:buNone/>
            </a:pPr>
            <a:r>
              <a:rPr lang="en-US" sz="2400" i="1" dirty="0" smtClean="0">
                <a:effectLst>
                  <a:outerShdw blurRad="38100" dist="38100" dir="2700000" algn="tl">
                    <a:srgbClr val="C0C0C0"/>
                  </a:outerShdw>
                </a:effectLst>
                <a:latin typeface="Times New Roman" pitchFamily="28" charset="0"/>
              </a:rPr>
              <a:t>People have a hard time telling the difference between what they read and what they bring from memory when they read.</a:t>
            </a:r>
            <a:endParaRPr lang="en-US" sz="2400" i="1" dirty="0">
              <a:effectLst>
                <a:outerShdw blurRad="38100" dist="38100" dir="2700000" algn="tl">
                  <a:srgbClr val="C0C0C0"/>
                </a:outerShdw>
              </a:effectLst>
              <a:latin typeface="Times New Roman" pitchFamily="28" charset="0"/>
            </a:endParaRPr>
          </a:p>
        </p:txBody>
      </p:sp>
      <p:pic>
        <p:nvPicPr>
          <p:cNvPr id="5" name="Picture 4" descr="MGnon.abstract-background.c.red-50jpg.jpg"/>
          <p:cNvPicPr>
            <a:picLocks noChangeAspect="1"/>
          </p:cNvPicPr>
          <p:nvPr/>
        </p:nvPicPr>
        <p:blipFill>
          <a:blip r:embed="rId2" cstate="print"/>
          <a:stretch>
            <a:fillRect/>
          </a:stretch>
        </p:blipFill>
        <p:spPr>
          <a:xfrm>
            <a:off x="7109160" y="3657600"/>
            <a:ext cx="1382637"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MDnon.abstract-background.c.red-50.jpg"/>
          <p:cNvPicPr>
            <a:picLocks noChangeAspect="1"/>
          </p:cNvPicPr>
          <p:nvPr/>
        </p:nvPicPr>
        <p:blipFill>
          <a:blip r:embed="rId3" cstate="print"/>
          <a:stretch>
            <a:fillRect/>
          </a:stretch>
        </p:blipFill>
        <p:spPr>
          <a:xfrm>
            <a:off x="6324600" y="1219200"/>
            <a:ext cx="1516529"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a:spLocks noChangeArrowheads="1"/>
          </p:cNvSpPr>
          <p:nvPr/>
        </p:nvSpPr>
        <p:spPr bwMode="auto">
          <a:xfrm>
            <a:off x="152400" y="2133600"/>
            <a:ext cx="4648200" cy="137148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rotWithShape="0">
            <a:gsLst>
              <a:gs pos="0">
                <a:schemeClr val="folHlink"/>
              </a:gs>
              <a:gs pos="50000">
                <a:schemeClr val="hlink">
                  <a:alpha val="82001"/>
                </a:schemeClr>
              </a:gs>
              <a:gs pos="100000">
                <a:schemeClr val="folHlink"/>
              </a:gs>
            </a:gsLst>
            <a:lin ang="2700000" scaled="1"/>
          </a:gradFill>
          <a:ln w="9525">
            <a:solidFill>
              <a:schemeClr val="tx1"/>
            </a:solidFill>
            <a:miter lim="800000"/>
            <a:headEnd/>
            <a:tailEnd/>
          </a:ln>
          <a:effectLst/>
        </p:spPr>
        <p:txBody>
          <a:bodyPr wrap="none" anchor="ctr"/>
          <a:lstStyle/>
          <a:p>
            <a:endParaRPr lang="en-US" dirty="0"/>
          </a:p>
        </p:txBody>
      </p:sp>
      <p:sp>
        <p:nvSpPr>
          <p:cNvPr id="2" name="Title 1"/>
          <p:cNvSpPr>
            <a:spLocks noGrp="1"/>
          </p:cNvSpPr>
          <p:nvPr>
            <p:ph type="title"/>
          </p:nvPr>
        </p:nvSpPr>
        <p:spPr>
          <a:xfrm>
            <a:off x="76200" y="274638"/>
            <a:ext cx="4724400" cy="1143000"/>
          </a:xfrm>
        </p:spPr>
        <p:txBody>
          <a:bodyPr>
            <a:normAutofit fontScale="90000"/>
          </a:bodyPr>
          <a:lstStyle/>
          <a:p>
            <a:pPr algn="ctr"/>
            <a:r>
              <a:rPr lang="en-US" dirty="0" smtClean="0">
                <a:latin typeface="+mn-lt"/>
              </a:rPr>
              <a:t>Set II: </a:t>
            </a:r>
            <a:br>
              <a:rPr lang="en-US" dirty="0" smtClean="0">
                <a:latin typeface="+mn-lt"/>
              </a:rPr>
            </a:br>
            <a:r>
              <a:rPr lang="en-US" dirty="0" smtClean="0">
                <a:latin typeface="+mn-lt"/>
              </a:rPr>
              <a:t>Persuasion</a:t>
            </a:r>
            <a:endParaRPr lang="en-US" dirty="0">
              <a:latin typeface="+mn-lt"/>
            </a:endParaRPr>
          </a:p>
        </p:txBody>
      </p:sp>
      <p:sp>
        <p:nvSpPr>
          <p:cNvPr id="4" name="Rectangle 3"/>
          <p:cNvSpPr txBox="1">
            <a:spLocks noChangeArrowheads="1"/>
          </p:cNvSpPr>
          <p:nvPr/>
        </p:nvSpPr>
        <p:spPr>
          <a:xfrm>
            <a:off x="5715000" y="914400"/>
            <a:ext cx="4191000" cy="5105400"/>
          </a:xfrm>
          <a:prstGeom prst="rect">
            <a:avLst/>
          </a:prstGeom>
        </p:spPr>
        <p:txBody>
          <a:bodyPr/>
          <a:lstStyle/>
          <a:p>
            <a:pPr marL="0" marR="0" lvl="0" indent="0" algn="l" defTabSz="914400" rtl="0" eaLnBrk="1" fontAlgn="auto" latinLnBrk="0" hangingPunct="1">
              <a:lnSpc>
                <a:spcPct val="90000"/>
              </a:lnSpc>
              <a:spcBef>
                <a:spcPts val="400"/>
              </a:spcBef>
              <a:spcAft>
                <a:spcPts val="0"/>
              </a:spcAft>
              <a:buClr>
                <a:schemeClr val="accent1"/>
              </a:buClr>
              <a:buSzPct val="68000"/>
              <a:buFontTx/>
              <a:buNone/>
              <a:tabLst/>
              <a:defRPr/>
            </a:pPr>
            <a:endParaRPr kumimoji="0" lang="en-US" sz="1600" b="0" i="0" u="none" strike="noStrike" kern="1200" cap="none" spc="0" normalizeH="0" baseline="0" noProof="0" dirty="0">
              <a:ln>
                <a:noFill/>
              </a:ln>
              <a:uLnTx/>
              <a:uFillTx/>
              <a:latin typeface="Garamond" pitchFamily="18" charset="0"/>
            </a:endParaRPr>
          </a:p>
        </p:txBody>
      </p:sp>
      <p:sp>
        <p:nvSpPr>
          <p:cNvPr id="5" name="AutoShape 8"/>
          <p:cNvSpPr>
            <a:spLocks noChangeArrowheads="1"/>
          </p:cNvSpPr>
          <p:nvPr/>
        </p:nvSpPr>
        <p:spPr bwMode="auto">
          <a:xfrm>
            <a:off x="4267200" y="152400"/>
            <a:ext cx="4953000" cy="6553200"/>
          </a:xfrm>
          <a:prstGeom prst="verticalScroll">
            <a:avLst>
              <a:gd name="adj" fmla="val 12500"/>
            </a:avLst>
          </a:prstGeom>
          <a:gradFill rotWithShape="0">
            <a:gsLst>
              <a:gs pos="0">
                <a:srgbClr val="FFFFFF">
                  <a:alpha val="33000"/>
                </a:srgbClr>
              </a:gs>
              <a:gs pos="100000">
                <a:schemeClr val="bg1"/>
              </a:gs>
            </a:gsLst>
            <a:lin ang="2700000" scaled="1"/>
          </a:gradFill>
          <a:ln w="9525">
            <a:solidFill>
              <a:schemeClr val="tx1"/>
            </a:solidFill>
            <a:round/>
            <a:headEnd/>
            <a:tailEnd/>
          </a:ln>
        </p:spPr>
        <p:txBody>
          <a:bodyPr/>
          <a:lstStyle/>
          <a:p>
            <a:pPr lvl="0">
              <a:lnSpc>
                <a:spcPts val="1500"/>
              </a:lnSpc>
              <a:spcBef>
                <a:spcPts val="400"/>
              </a:spcBef>
              <a:buClr>
                <a:schemeClr val="accent1"/>
              </a:buClr>
              <a:buSzPct val="68000"/>
              <a:defRPr/>
            </a:pPr>
            <a:r>
              <a:rPr lang="en-US" sz="1600" dirty="0" smtClean="0">
                <a:latin typeface="Garamond" pitchFamily="18" charset="0"/>
              </a:rPr>
              <a:t>                  </a:t>
            </a: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r>
              <a:rPr lang="en-US" sz="1600" dirty="0" smtClean="0">
                <a:latin typeface="Garamond" pitchFamily="18" charset="0"/>
              </a:rPr>
              <a:t>Recent studies have shown that among developed nations, the US ranks the highest in   adolescent pregnancies, births, and abortions. To deal with this problem among our youth, many school systems have adopted one of two different forms of sex education: abstinence or safe-sex programs. </a:t>
            </a:r>
          </a:p>
          <a:p>
            <a:pPr lvl="0">
              <a:lnSpc>
                <a:spcPts val="1500"/>
              </a:lnSpc>
              <a:spcBef>
                <a:spcPts val="400"/>
              </a:spcBef>
              <a:buClr>
                <a:schemeClr val="accent1"/>
              </a:buClr>
              <a:buSzPct val="68000"/>
              <a:defRPr/>
            </a:pPr>
            <a:r>
              <a:rPr lang="en-US" sz="1600" dirty="0" smtClean="0">
                <a:latin typeface="Garamond" pitchFamily="18" charset="0"/>
              </a:rPr>
              <a:t>A key component of abstinence-only programs are that a person with moral standards must wait until marriage to engage in sexual activity. </a:t>
            </a:r>
            <a:r>
              <a:rPr lang="en-US" sz="1600" dirty="0" smtClean="0">
                <a:solidFill>
                  <a:schemeClr val="accent1">
                    <a:lumMod val="60000"/>
                    <a:lumOff val="40000"/>
                  </a:schemeClr>
                </a:solidFill>
                <a:latin typeface="Garamond" pitchFamily="18" charset="0"/>
              </a:rPr>
              <a:t>Proponents of abstinence programs argue</a:t>
            </a:r>
            <a:r>
              <a:rPr lang="en-US" sz="1600"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 </a:t>
            </a:r>
            <a:r>
              <a:rPr lang="en-US" sz="1600" dirty="0" smtClean="0">
                <a:latin typeface="Garamond" pitchFamily="18" charset="0"/>
              </a:rPr>
              <a:t>that waiting until marriage shows a higher moral standard and a greater respect for one's partner.</a:t>
            </a:r>
          </a:p>
          <a:p>
            <a:pPr lvl="0">
              <a:lnSpc>
                <a:spcPts val="1500"/>
              </a:lnSpc>
              <a:spcBef>
                <a:spcPts val="400"/>
              </a:spcBef>
              <a:buClr>
                <a:schemeClr val="accent1"/>
              </a:buClr>
              <a:buSzPct val="68000"/>
              <a:defRPr/>
            </a:pPr>
            <a:r>
              <a:rPr lang="en-US" sz="1600" dirty="0" smtClean="0">
                <a:solidFill>
                  <a:schemeClr val="accent1">
                    <a:lumMod val="60000"/>
                    <a:lumOff val="40000"/>
                  </a:schemeClr>
                </a:solidFill>
                <a:latin typeface="Garamond" pitchFamily="18" charset="0"/>
              </a:rPr>
              <a:t>Promoters for safe-sex programs argue </a:t>
            </a:r>
            <a:r>
              <a:rPr lang="en-US" sz="1600" dirty="0" smtClean="0">
                <a:latin typeface="Garamond" pitchFamily="18" charset="0"/>
              </a:rPr>
              <a:t>that it is ridiculous and dangerous to expect that simply telling a teenager not to have sex will be effective. They argue that teenagers, and people in general, are naturally prone to be curious and interested in sex, and suppressing those natural instincts could cause more harm than help. </a:t>
            </a:r>
            <a:endParaRPr lang="en-US" sz="1600" dirty="0">
              <a:latin typeface="Garamond" pitchFamily="18" charset="0"/>
            </a:endParaRPr>
          </a:p>
        </p:txBody>
      </p:sp>
      <p:pic>
        <p:nvPicPr>
          <p:cNvPr id="6" name="Picture 5" descr="feathered-romantic-new.JPG"/>
          <p:cNvPicPr>
            <a:picLocks noChangeAspect="1"/>
          </p:cNvPicPr>
          <p:nvPr/>
        </p:nvPicPr>
        <p:blipFill>
          <a:blip r:embed="rId2" cstate="print"/>
          <a:srcRect t="2439" b="4878"/>
          <a:stretch>
            <a:fillRect/>
          </a:stretch>
        </p:blipFill>
        <p:spPr>
          <a:xfrm flipH="1">
            <a:off x="5105400" y="914400"/>
            <a:ext cx="3276600" cy="1219200"/>
          </a:xfrm>
          <a:prstGeom prst="rect">
            <a:avLst/>
          </a:prstGeom>
          <a:ln>
            <a:noFill/>
          </a:ln>
          <a:effectLst>
            <a:outerShdw blurRad="292100" dist="139700" dir="2700000" algn="tl" rotWithShape="0">
              <a:srgbClr val="333333">
                <a:alpha val="65000"/>
              </a:srgbClr>
            </a:outerShdw>
          </a:effectLst>
        </p:spPr>
      </p:pic>
      <p:grpSp>
        <p:nvGrpSpPr>
          <p:cNvPr id="7" name="Group 9"/>
          <p:cNvGrpSpPr>
            <a:grpSpLocks/>
          </p:cNvGrpSpPr>
          <p:nvPr/>
        </p:nvGrpSpPr>
        <p:grpSpPr bwMode="auto">
          <a:xfrm>
            <a:off x="152400" y="3505200"/>
            <a:ext cx="4648200" cy="1371600"/>
            <a:chOff x="1104" y="1440"/>
            <a:chExt cx="3504" cy="1824"/>
          </a:xfrm>
        </p:grpSpPr>
        <p:sp>
          <p:nvSpPr>
            <p:cNvPr id="8" name="Rectangle 4"/>
            <p:cNvSpPr>
              <a:spLocks noChangeArrowheads="1"/>
            </p:cNvSpPr>
            <p:nvPr/>
          </p:nvSpPr>
          <p:spPr bwMode="auto">
            <a:xfrm>
              <a:off x="1104" y="1440"/>
              <a:ext cx="3504" cy="1824"/>
            </a:xfrm>
            <a:prstGeom prst="rect">
              <a:avLst/>
            </a:prstGeom>
            <a:gradFill rotWithShape="0">
              <a:gsLst>
                <a:gs pos="0">
                  <a:schemeClr val="folHlink"/>
                </a:gs>
                <a:gs pos="50000">
                  <a:schemeClr val="hlink">
                    <a:alpha val="82001"/>
                  </a:schemeClr>
                </a:gs>
                <a:gs pos="100000">
                  <a:schemeClr val="folHlink"/>
                </a:gs>
              </a:gsLst>
              <a:lin ang="2700000" scaled="1"/>
            </a:gradFill>
            <a:ln w="9525">
              <a:solidFill>
                <a:schemeClr val="tx1"/>
              </a:solidFill>
              <a:miter lim="800000"/>
              <a:headEnd/>
              <a:tailEnd/>
            </a:ln>
            <a:effectLst/>
          </p:spPr>
          <p:txBody>
            <a:bodyPr wrap="none" anchor="ctr"/>
            <a:lstStyle/>
            <a:p>
              <a:endParaRPr lang="en-US" dirty="0"/>
            </a:p>
          </p:txBody>
        </p:sp>
        <p:sp>
          <p:nvSpPr>
            <p:cNvPr id="9" name="Line 5"/>
            <p:cNvSpPr>
              <a:spLocks noChangeShapeType="1"/>
            </p:cNvSpPr>
            <p:nvPr/>
          </p:nvSpPr>
          <p:spPr bwMode="auto">
            <a:xfrm>
              <a:off x="1104" y="2352"/>
              <a:ext cx="3504" cy="0"/>
            </a:xfrm>
            <a:prstGeom prst="line">
              <a:avLst/>
            </a:prstGeom>
            <a:noFill/>
            <a:ln w="9525">
              <a:solidFill>
                <a:schemeClr val="tx1"/>
              </a:solidFill>
              <a:round/>
              <a:headEnd/>
              <a:tailEnd/>
            </a:ln>
            <a:effectLst/>
          </p:spPr>
          <p:txBody>
            <a:bodyPr wrap="none" anchor="ctr"/>
            <a:lstStyle/>
            <a:p>
              <a:endParaRPr lang="en-US"/>
            </a:p>
          </p:txBody>
        </p:sp>
        <p:sp>
          <p:nvSpPr>
            <p:cNvPr id="10" name="Line 6"/>
            <p:cNvSpPr>
              <a:spLocks noChangeShapeType="1"/>
            </p:cNvSpPr>
            <p:nvPr/>
          </p:nvSpPr>
          <p:spPr bwMode="auto">
            <a:xfrm>
              <a:off x="1968" y="1440"/>
              <a:ext cx="0" cy="1824"/>
            </a:xfrm>
            <a:prstGeom prst="line">
              <a:avLst/>
            </a:prstGeom>
            <a:noFill/>
            <a:ln w="9525">
              <a:solidFill>
                <a:schemeClr val="tx1"/>
              </a:solidFill>
              <a:round/>
              <a:headEnd/>
              <a:tailEnd/>
            </a:ln>
            <a:effectLst/>
          </p:spPr>
          <p:txBody>
            <a:bodyPr wrap="none" anchor="ctr"/>
            <a:lstStyle/>
            <a:p>
              <a:endParaRPr lang="en-US"/>
            </a:p>
          </p:txBody>
        </p:sp>
        <p:sp>
          <p:nvSpPr>
            <p:cNvPr id="11" name="Line 7"/>
            <p:cNvSpPr>
              <a:spLocks noChangeShapeType="1"/>
            </p:cNvSpPr>
            <p:nvPr/>
          </p:nvSpPr>
          <p:spPr bwMode="auto">
            <a:xfrm>
              <a:off x="2880" y="1440"/>
              <a:ext cx="0" cy="1824"/>
            </a:xfrm>
            <a:prstGeom prst="line">
              <a:avLst/>
            </a:prstGeom>
            <a:noFill/>
            <a:ln w="9525">
              <a:solidFill>
                <a:schemeClr val="tx1"/>
              </a:solidFill>
              <a:round/>
              <a:headEnd/>
              <a:tailEnd/>
            </a:ln>
            <a:effectLst/>
          </p:spPr>
          <p:txBody>
            <a:bodyPr wrap="none" anchor="ctr"/>
            <a:lstStyle/>
            <a:p>
              <a:endParaRPr lang="en-US"/>
            </a:p>
          </p:txBody>
        </p:sp>
        <p:sp>
          <p:nvSpPr>
            <p:cNvPr id="12" name="Line 8"/>
            <p:cNvSpPr>
              <a:spLocks noChangeShapeType="1"/>
            </p:cNvSpPr>
            <p:nvPr/>
          </p:nvSpPr>
          <p:spPr bwMode="auto">
            <a:xfrm>
              <a:off x="3792" y="1440"/>
              <a:ext cx="0" cy="1824"/>
            </a:xfrm>
            <a:prstGeom prst="line">
              <a:avLst/>
            </a:prstGeom>
            <a:noFill/>
            <a:ln w="9525">
              <a:solidFill>
                <a:schemeClr val="tx1"/>
              </a:solidFill>
              <a:round/>
              <a:headEnd/>
              <a:tailEnd/>
            </a:ln>
            <a:effectLst/>
          </p:spPr>
          <p:txBody>
            <a:bodyPr wrap="none" anchor="ctr"/>
            <a:lstStyle/>
            <a:p>
              <a:endParaRPr lang="en-US"/>
            </a:p>
          </p:txBody>
        </p:sp>
      </p:grpSp>
      <p:pic>
        <p:nvPicPr>
          <p:cNvPr id="13" name="Picture 12" descr="feathered-erotic-new.JPG"/>
          <p:cNvPicPr>
            <a:picLocks noChangeAspect="1"/>
          </p:cNvPicPr>
          <p:nvPr/>
        </p:nvPicPr>
        <p:blipFill>
          <a:blip r:embed="rId3" cstate="print"/>
          <a:stretch>
            <a:fillRect/>
          </a:stretch>
        </p:blipFill>
        <p:spPr>
          <a:xfrm flipH="1">
            <a:off x="152400" y="2209800"/>
            <a:ext cx="1187938"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descr="Academic-Collage.JPG"/>
          <p:cNvPicPr>
            <a:picLocks noChangeAspect="1"/>
          </p:cNvPicPr>
          <p:nvPr/>
        </p:nvPicPr>
        <p:blipFill>
          <a:blip r:embed="rId4" cstate="print"/>
          <a:stretch>
            <a:fillRect/>
          </a:stretch>
        </p:blipFill>
        <p:spPr>
          <a:xfrm flipH="1">
            <a:off x="1295400" y="2209800"/>
            <a:ext cx="1188720"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4" descr="feathered-romantic-new.JPG"/>
          <p:cNvPicPr>
            <a:picLocks noChangeAspect="1"/>
          </p:cNvPicPr>
          <p:nvPr/>
        </p:nvPicPr>
        <p:blipFill>
          <a:blip r:embed="rId5" cstate="print"/>
          <a:srcRect t="2439" b="4878"/>
          <a:stretch>
            <a:fillRect/>
          </a:stretch>
        </p:blipFill>
        <p:spPr>
          <a:xfrm flipH="1">
            <a:off x="2514600" y="2209800"/>
            <a:ext cx="1188720"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Rectangle 15"/>
          <p:cNvSpPr/>
          <p:nvPr/>
        </p:nvSpPr>
        <p:spPr>
          <a:xfrm>
            <a:off x="3810000" y="2362200"/>
            <a:ext cx="838200" cy="914400"/>
          </a:xfrm>
          <a:prstGeom prst="rect">
            <a:avLst/>
          </a:prstGeom>
          <a:solidFill>
            <a:schemeClr val="tx2"/>
          </a:solidFill>
          <a:effectLst>
            <a:outerShdw blurRad="50800" dist="38100" dir="5400000" rotWithShape="0">
              <a:srgbClr val="000000">
                <a:alpha val="35000"/>
              </a:srgbClr>
            </a:outerShdw>
            <a:reflection blurRad="6350" stA="52000" endA="300" endPos="35000" dir="5400000" sy="-100000" algn="bl" rotWithShape="0"/>
          </a:effectLst>
          <a:scene3d>
            <a:camera prst="perspectiveRight"/>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ysClr val="windowText" lastClr="000000"/>
                </a:solidFill>
              </a:rPr>
              <a:t>None</a:t>
            </a:r>
            <a:endParaRPr lang="en-US" dirty="0">
              <a:solidFill>
                <a:sysClr val="windowText" lastClr="000000"/>
              </a:solidFill>
            </a:endParaRPr>
          </a:p>
        </p:txBody>
      </p:sp>
      <p:sp>
        <p:nvSpPr>
          <p:cNvPr id="17" name="TextBox 16"/>
          <p:cNvSpPr txBox="1"/>
          <p:nvPr/>
        </p:nvSpPr>
        <p:spPr>
          <a:xfrm>
            <a:off x="1118596" y="3657600"/>
            <a:ext cx="2715808" cy="369332"/>
          </a:xfrm>
          <a:prstGeom prst="rect">
            <a:avLst/>
          </a:prstGeom>
          <a:noFill/>
        </p:spPr>
        <p:txBody>
          <a:bodyPr wrap="none" rtlCol="0">
            <a:spAutoFit/>
          </a:bodyPr>
          <a:lstStyle/>
          <a:p>
            <a:r>
              <a:rPr lang="en-US" dirty="0" smtClean="0"/>
              <a:t>Individualist Perspective</a:t>
            </a:r>
            <a:endParaRPr lang="en-US" dirty="0"/>
          </a:p>
        </p:txBody>
      </p:sp>
      <p:sp>
        <p:nvSpPr>
          <p:cNvPr id="18" name="TextBox 17"/>
          <p:cNvSpPr txBox="1"/>
          <p:nvPr/>
        </p:nvSpPr>
        <p:spPr>
          <a:xfrm>
            <a:off x="1205960" y="4355068"/>
            <a:ext cx="2541080" cy="369332"/>
          </a:xfrm>
          <a:prstGeom prst="rect">
            <a:avLst/>
          </a:prstGeom>
          <a:noFill/>
        </p:spPr>
        <p:txBody>
          <a:bodyPr wrap="none" rtlCol="0">
            <a:spAutoFit/>
          </a:bodyPr>
          <a:lstStyle/>
          <a:p>
            <a:r>
              <a:rPr lang="en-US" dirty="0" smtClean="0"/>
              <a:t>Collectivist Perspective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II: Findings</a:t>
            </a:r>
            <a:endParaRPr lang="en-US" dirty="0">
              <a:latin typeface="+mn-lt"/>
            </a:endParaRPr>
          </a:p>
        </p:txBody>
      </p:sp>
      <p:grpSp>
        <p:nvGrpSpPr>
          <p:cNvPr id="28" name="Group 27"/>
          <p:cNvGrpSpPr/>
          <p:nvPr/>
        </p:nvGrpSpPr>
        <p:grpSpPr>
          <a:xfrm>
            <a:off x="2590800" y="1219200"/>
            <a:ext cx="6096000" cy="3810000"/>
            <a:chOff x="1371600" y="1219200"/>
            <a:chExt cx="7162800" cy="4983162"/>
          </a:xfrm>
        </p:grpSpPr>
        <p:pic>
          <p:nvPicPr>
            <p:cNvPr id="27" name="Picture 4"/>
            <p:cNvPicPr>
              <a:picLocks noChangeAspect="1" noChangeArrowheads="1"/>
            </p:cNvPicPr>
            <p:nvPr/>
          </p:nvPicPr>
          <p:blipFill>
            <a:blip r:embed="rId2" cstate="print">
              <a:duotone>
                <a:prstClr val="black"/>
                <a:schemeClr val="bg2">
                  <a:lumMod val="40000"/>
                  <a:lumOff val="60000"/>
                  <a:tint val="45000"/>
                  <a:satMod val="400000"/>
                </a:schemeClr>
              </a:duotone>
            </a:blip>
            <a:srcRect/>
            <a:stretch>
              <a:fillRect/>
            </a:stretch>
          </p:blipFill>
          <p:spPr bwMode="auto">
            <a:xfrm>
              <a:off x="1371600" y="1219200"/>
              <a:ext cx="7162800" cy="4983162"/>
            </a:xfrm>
            <a:prstGeom prst="rect">
              <a:avLst/>
            </a:prstGeom>
            <a:noFill/>
            <a:ln w="9525">
              <a:noFill/>
              <a:miter lim="800000"/>
              <a:headEnd/>
              <a:tailEnd/>
            </a:ln>
          </p:spPr>
        </p:pic>
        <p:sp>
          <p:nvSpPr>
            <p:cNvPr id="7" name="Line 5"/>
            <p:cNvSpPr>
              <a:spLocks noChangeShapeType="1"/>
            </p:cNvSpPr>
            <p:nvPr/>
          </p:nvSpPr>
          <p:spPr bwMode="auto">
            <a:xfrm flipV="1">
              <a:off x="3505200" y="4267200"/>
              <a:ext cx="990600" cy="1066800"/>
            </a:xfrm>
            <a:prstGeom prst="line">
              <a:avLst/>
            </a:prstGeom>
            <a:noFill/>
            <a:ln w="57150">
              <a:solidFill>
                <a:schemeClr val="hlink"/>
              </a:solidFill>
              <a:round/>
              <a:headEnd/>
              <a:tailEnd/>
            </a:ln>
          </p:spPr>
          <p:txBody>
            <a:bodyPr wrap="none" anchor="ctr"/>
            <a:lstStyle/>
            <a:p>
              <a:endParaRPr lang="en-US"/>
            </a:p>
          </p:txBody>
        </p:sp>
        <p:sp>
          <p:nvSpPr>
            <p:cNvPr id="8" name="Line 6"/>
            <p:cNvSpPr>
              <a:spLocks noChangeShapeType="1"/>
            </p:cNvSpPr>
            <p:nvPr/>
          </p:nvSpPr>
          <p:spPr bwMode="auto">
            <a:xfrm flipV="1">
              <a:off x="4495800" y="2209800"/>
              <a:ext cx="1066800" cy="2057400"/>
            </a:xfrm>
            <a:prstGeom prst="line">
              <a:avLst/>
            </a:prstGeom>
            <a:noFill/>
            <a:ln w="57150">
              <a:solidFill>
                <a:schemeClr val="hlink"/>
              </a:solidFill>
              <a:round/>
              <a:headEnd/>
              <a:tailEnd/>
            </a:ln>
          </p:spPr>
          <p:txBody>
            <a:bodyPr wrap="none" anchor="ctr"/>
            <a:lstStyle/>
            <a:p>
              <a:endParaRPr lang="en-US"/>
            </a:p>
          </p:txBody>
        </p:sp>
        <p:sp>
          <p:nvSpPr>
            <p:cNvPr id="9" name="Line 7"/>
            <p:cNvSpPr>
              <a:spLocks noChangeShapeType="1"/>
            </p:cNvSpPr>
            <p:nvPr/>
          </p:nvSpPr>
          <p:spPr bwMode="auto">
            <a:xfrm>
              <a:off x="5562600" y="2286000"/>
              <a:ext cx="990600" cy="2590800"/>
            </a:xfrm>
            <a:prstGeom prst="line">
              <a:avLst/>
            </a:prstGeom>
            <a:noFill/>
            <a:ln w="57150">
              <a:solidFill>
                <a:schemeClr val="hlink"/>
              </a:solidFill>
              <a:round/>
              <a:headEnd/>
              <a:tailEnd/>
            </a:ln>
          </p:spPr>
          <p:txBody>
            <a:bodyPr wrap="none" anchor="ctr"/>
            <a:lstStyle/>
            <a:p>
              <a:endParaRPr lang="en-US"/>
            </a:p>
          </p:txBody>
        </p:sp>
        <p:sp>
          <p:nvSpPr>
            <p:cNvPr id="10" name="Rectangle 8"/>
            <p:cNvSpPr>
              <a:spLocks noChangeArrowheads="1"/>
            </p:cNvSpPr>
            <p:nvPr/>
          </p:nvSpPr>
          <p:spPr bwMode="auto">
            <a:xfrm>
              <a:off x="6400800" y="2133600"/>
              <a:ext cx="304800" cy="2286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 name="Rectangle 9"/>
            <p:cNvSpPr>
              <a:spLocks noChangeArrowheads="1"/>
            </p:cNvSpPr>
            <p:nvPr/>
          </p:nvSpPr>
          <p:spPr bwMode="auto">
            <a:xfrm>
              <a:off x="6400800" y="2362200"/>
              <a:ext cx="304800" cy="2286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 name="Line 10"/>
            <p:cNvSpPr>
              <a:spLocks noChangeShapeType="1"/>
            </p:cNvSpPr>
            <p:nvPr/>
          </p:nvSpPr>
          <p:spPr bwMode="auto">
            <a:xfrm flipV="1">
              <a:off x="3581400" y="3352800"/>
              <a:ext cx="914400" cy="228600"/>
            </a:xfrm>
            <a:prstGeom prst="line">
              <a:avLst/>
            </a:prstGeom>
            <a:noFill/>
            <a:ln w="57150">
              <a:solidFill>
                <a:schemeClr val="accent2"/>
              </a:solidFill>
              <a:round/>
              <a:headEnd/>
              <a:tailEnd/>
            </a:ln>
          </p:spPr>
          <p:txBody>
            <a:bodyPr wrap="none" anchor="ctr"/>
            <a:lstStyle/>
            <a:p>
              <a:endParaRPr lang="en-US"/>
            </a:p>
          </p:txBody>
        </p:sp>
        <p:sp>
          <p:nvSpPr>
            <p:cNvPr id="13" name="Line 11"/>
            <p:cNvSpPr>
              <a:spLocks noChangeShapeType="1"/>
            </p:cNvSpPr>
            <p:nvPr/>
          </p:nvSpPr>
          <p:spPr bwMode="auto">
            <a:xfrm>
              <a:off x="4495800" y="3352800"/>
              <a:ext cx="1066800" cy="1600200"/>
            </a:xfrm>
            <a:prstGeom prst="line">
              <a:avLst/>
            </a:prstGeom>
            <a:noFill/>
            <a:ln w="57150">
              <a:solidFill>
                <a:schemeClr val="accent2"/>
              </a:solidFill>
              <a:round/>
              <a:headEnd/>
              <a:tailEnd/>
            </a:ln>
          </p:spPr>
          <p:txBody>
            <a:bodyPr wrap="none" anchor="ctr"/>
            <a:lstStyle/>
            <a:p>
              <a:endParaRPr lang="en-US"/>
            </a:p>
          </p:txBody>
        </p:sp>
        <p:sp>
          <p:nvSpPr>
            <p:cNvPr id="14" name="Line 12"/>
            <p:cNvSpPr>
              <a:spLocks noChangeShapeType="1"/>
            </p:cNvSpPr>
            <p:nvPr/>
          </p:nvSpPr>
          <p:spPr bwMode="auto">
            <a:xfrm flipV="1">
              <a:off x="5562600" y="2743200"/>
              <a:ext cx="990600" cy="2209800"/>
            </a:xfrm>
            <a:prstGeom prst="line">
              <a:avLst/>
            </a:prstGeom>
            <a:noFill/>
            <a:ln w="57150">
              <a:solidFill>
                <a:schemeClr val="accent2"/>
              </a:solidFill>
              <a:round/>
              <a:headEnd/>
              <a:tailEnd/>
            </a:ln>
          </p:spPr>
          <p:txBody>
            <a:bodyPr wrap="none" anchor="ctr"/>
            <a:lstStyle/>
            <a:p>
              <a:endParaRPr lang="en-US"/>
            </a:p>
          </p:txBody>
        </p:sp>
        <p:sp>
          <p:nvSpPr>
            <p:cNvPr id="15" name="Oval 15"/>
            <p:cNvSpPr>
              <a:spLocks noChangeArrowheads="1"/>
            </p:cNvSpPr>
            <p:nvPr/>
          </p:nvSpPr>
          <p:spPr bwMode="auto">
            <a:xfrm>
              <a:off x="3429000" y="3505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6" name="Oval 16"/>
            <p:cNvSpPr>
              <a:spLocks noChangeArrowheads="1"/>
            </p:cNvSpPr>
            <p:nvPr/>
          </p:nvSpPr>
          <p:spPr bwMode="auto">
            <a:xfrm>
              <a:off x="4419600" y="32766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7" name="Oval 17"/>
            <p:cNvSpPr>
              <a:spLocks noChangeArrowheads="1"/>
            </p:cNvSpPr>
            <p:nvPr/>
          </p:nvSpPr>
          <p:spPr bwMode="auto">
            <a:xfrm>
              <a:off x="5486400" y="48768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8" name="Oval 18"/>
            <p:cNvSpPr>
              <a:spLocks noChangeArrowheads="1"/>
            </p:cNvSpPr>
            <p:nvPr/>
          </p:nvSpPr>
          <p:spPr bwMode="auto">
            <a:xfrm>
              <a:off x="6477000" y="26670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9" name="Oval 19"/>
            <p:cNvSpPr>
              <a:spLocks noChangeArrowheads="1"/>
            </p:cNvSpPr>
            <p:nvPr/>
          </p:nvSpPr>
          <p:spPr bwMode="auto">
            <a:xfrm>
              <a:off x="5486400" y="22098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0" name="Oval 20"/>
            <p:cNvSpPr>
              <a:spLocks noChangeArrowheads="1"/>
            </p:cNvSpPr>
            <p:nvPr/>
          </p:nvSpPr>
          <p:spPr bwMode="auto">
            <a:xfrm>
              <a:off x="4419600" y="41910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 name="Oval 21"/>
            <p:cNvSpPr>
              <a:spLocks noChangeArrowheads="1"/>
            </p:cNvSpPr>
            <p:nvPr/>
          </p:nvSpPr>
          <p:spPr bwMode="auto">
            <a:xfrm>
              <a:off x="3429000" y="52578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2" name="Oval 22"/>
            <p:cNvSpPr>
              <a:spLocks noChangeArrowheads="1"/>
            </p:cNvSpPr>
            <p:nvPr/>
          </p:nvSpPr>
          <p:spPr bwMode="auto">
            <a:xfrm>
              <a:off x="6477000" y="48006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3" name="AutoShape 25"/>
            <p:cNvSpPr>
              <a:spLocks/>
            </p:cNvSpPr>
            <p:nvPr/>
          </p:nvSpPr>
          <p:spPr bwMode="auto">
            <a:xfrm>
              <a:off x="5334000" y="2286000"/>
              <a:ext cx="304800" cy="2743200"/>
            </a:xfrm>
            <a:prstGeom prst="leftBrace">
              <a:avLst>
                <a:gd name="adj1" fmla="val 75000"/>
                <a:gd name="adj2" fmla="val 33796"/>
              </a:avLst>
            </a:prstGeom>
            <a:noFill/>
            <a:ln w="9525" cap="rnd">
              <a:solidFill>
                <a:schemeClr val="bg1"/>
              </a:solidFill>
              <a:prstDash val="sysDot"/>
              <a:round/>
              <a:headEnd/>
              <a:tailEnd/>
            </a:ln>
          </p:spPr>
          <p:txBody>
            <a:bodyPr wrap="none" anchor="ctr"/>
            <a:lstStyle/>
            <a:p>
              <a:endParaRPr lang="en-US" dirty="0">
                <a:solidFill>
                  <a:schemeClr val="accent1"/>
                </a:solidFill>
              </a:endParaRPr>
            </a:p>
          </p:txBody>
        </p:sp>
        <p:sp>
          <p:nvSpPr>
            <p:cNvPr id="24" name="Rectangle 28"/>
            <p:cNvSpPr>
              <a:spLocks noChangeArrowheads="1"/>
            </p:cNvSpPr>
            <p:nvPr/>
          </p:nvSpPr>
          <p:spPr bwMode="auto">
            <a:xfrm>
              <a:off x="4267200" y="2895600"/>
              <a:ext cx="795411" cy="307777"/>
            </a:xfrm>
            <a:prstGeom prst="rect">
              <a:avLst/>
            </a:prstGeom>
            <a:noFill/>
            <a:ln w="9525">
              <a:noFill/>
              <a:miter lim="800000"/>
              <a:headEnd/>
              <a:tailEnd/>
            </a:ln>
          </p:spPr>
          <p:txBody>
            <a:bodyPr wrap="none">
              <a:spAutoFit/>
            </a:bodyPr>
            <a:lstStyle/>
            <a:p>
              <a:r>
                <a:rPr lang="en-US" sz="1400" b="1" i="1" dirty="0">
                  <a:solidFill>
                    <a:schemeClr val="accent1"/>
                  </a:solidFill>
                  <a:effectLst>
                    <a:outerShdw blurRad="38100" dist="38100" dir="2700000" algn="tl">
                      <a:srgbClr val="C0C0C0"/>
                    </a:outerShdw>
                  </a:effectLst>
                  <a:latin typeface="Garamond" pitchFamily="28" charset="0"/>
                </a:rPr>
                <a:t>p </a:t>
              </a:r>
              <a:r>
                <a:rPr lang="en-US" sz="1400" b="1" dirty="0">
                  <a:solidFill>
                    <a:schemeClr val="accent1"/>
                  </a:solidFill>
                  <a:effectLst>
                    <a:outerShdw blurRad="38100" dist="38100" dir="2700000" algn="tl">
                      <a:srgbClr val="C0C0C0"/>
                    </a:outerShdw>
                  </a:effectLst>
                  <a:latin typeface="Garamond" pitchFamily="28" charset="0"/>
                </a:rPr>
                <a:t>&lt; 0.05</a:t>
              </a:r>
              <a:endParaRPr lang="en-US" sz="1800" dirty="0">
                <a:solidFill>
                  <a:schemeClr val="accent1"/>
                </a:solidFill>
                <a:effectLst>
                  <a:outerShdw blurRad="38100" dist="38100" dir="2700000" algn="tl">
                    <a:srgbClr val="C0C0C0"/>
                  </a:outerShdw>
                </a:effectLst>
                <a:latin typeface="Garamond" pitchFamily="28" charset="0"/>
              </a:endParaRPr>
            </a:p>
          </p:txBody>
        </p:sp>
        <p:sp>
          <p:nvSpPr>
            <p:cNvPr id="25" name="Rectangle 29"/>
            <p:cNvSpPr>
              <a:spLocks noChangeArrowheads="1"/>
            </p:cNvSpPr>
            <p:nvPr/>
          </p:nvSpPr>
          <p:spPr bwMode="auto">
            <a:xfrm>
              <a:off x="5029200" y="1828800"/>
              <a:ext cx="990600" cy="3733800"/>
            </a:xfrm>
            <a:prstGeom prst="rect">
              <a:avLst/>
            </a:prstGeom>
            <a:solidFill>
              <a:schemeClr val="accent1">
                <a:alpha val="11000"/>
              </a:schemeClr>
            </a:solidFill>
            <a:ln w="9525">
              <a:noFill/>
              <a:miter lim="800000"/>
              <a:headEnd/>
              <a:tailEnd/>
            </a:ln>
          </p:spPr>
          <p:txBody>
            <a:bodyPr wrap="none" anchor="ctr"/>
            <a:lstStyle/>
            <a:p>
              <a:endParaRPr lang="en-US"/>
            </a:p>
          </p:txBody>
        </p:sp>
      </p:grpSp>
      <p:sp>
        <p:nvSpPr>
          <p:cNvPr id="29" name="Rectangle 33"/>
          <p:cNvSpPr txBox="1">
            <a:spLocks noChangeArrowheads="1"/>
          </p:cNvSpPr>
          <p:nvPr/>
        </p:nvSpPr>
        <p:spPr>
          <a:xfrm>
            <a:off x="2514600" y="5181600"/>
            <a:ext cx="6553200" cy="1371600"/>
          </a:xfrm>
          <a:prstGeom prst="rect">
            <a:avLst/>
          </a:prstGeom>
          <a:noFill/>
          <a:ln/>
        </p:spPr>
        <p:txBody>
          <a:bodyPr/>
          <a:lstStyle/>
          <a:p>
            <a:pPr marL="0" marR="0" lvl="0" indent="0" algn="l" defTabSz="914400" rtl="0" eaLnBrk="1" fontAlgn="auto" latinLnBrk="0" hangingPunct="1">
              <a:lnSpc>
                <a:spcPct val="90000"/>
              </a:lnSpc>
              <a:spcBef>
                <a:spcPts val="400"/>
              </a:spcBef>
              <a:spcAft>
                <a:spcPts val="0"/>
              </a:spcAft>
              <a:buClr>
                <a:schemeClr val="accent1"/>
              </a:buClr>
              <a:buSzPct val="68000"/>
              <a:buFontTx/>
              <a:buNone/>
              <a:tabLst/>
              <a:defRPr/>
            </a:pPr>
            <a:r>
              <a:rPr kumimoji="0" lang="en-US" sz="2000" b="0" i="0" u="none" strike="noStrike" kern="1200" cap="none" spc="0" normalizeH="0" baseline="0" noProof="0" dirty="0" smtClean="0">
                <a:ln>
                  <a:noFill/>
                </a:ln>
                <a:uLnTx/>
                <a:uFillTx/>
                <a:latin typeface="+mn-lt"/>
                <a:ea typeface="+mn-ea"/>
                <a:cs typeface="+mn-cs"/>
              </a:rPr>
              <a:t>Learners reading the passage in the</a:t>
            </a:r>
            <a:r>
              <a:rPr kumimoji="0" lang="en-US" sz="2000" b="0" i="0" u="none" strike="noStrike" kern="1200" cap="none" spc="0" normalizeH="0" noProof="0" dirty="0" smtClean="0">
                <a:ln>
                  <a:noFill/>
                </a:ln>
                <a:uLnTx/>
                <a:uFillTx/>
                <a:latin typeface="+mn-lt"/>
                <a:ea typeface="+mn-ea"/>
                <a:cs typeface="+mn-cs"/>
              </a:rPr>
              <a:t> </a:t>
            </a:r>
            <a:r>
              <a:rPr kumimoji="0" lang="en-US" sz="2000" b="0" i="0" u="none" strike="noStrike" kern="1200" cap="none" spc="0" normalizeH="0" baseline="0" noProof="0" dirty="0" smtClean="0">
                <a:ln>
                  <a:noFill/>
                </a:ln>
                <a:uLnTx/>
                <a:uFillTx/>
                <a:latin typeface="+mn-lt"/>
                <a:ea typeface="+mn-ea"/>
                <a:cs typeface="+mn-cs"/>
              </a:rPr>
              <a:t>presence of the romantic graphic made significantly more endorsements of safe sex if they think in a more collectivist fashion than if they they think more individualistically.</a:t>
            </a:r>
            <a:endParaRPr kumimoji="0" lang="en-US" sz="2000" b="0" i="0" u="none" strike="noStrike" kern="1200" cap="none" spc="0" normalizeH="0" baseline="0" noProof="0" dirty="0">
              <a:ln>
                <a:noFill/>
              </a:ln>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Visualizations Defined</a:t>
            </a:r>
            <a:endParaRPr lang="en-US" dirty="0">
              <a:latin typeface="+mn-lt"/>
            </a:endParaRPr>
          </a:p>
        </p:txBody>
      </p:sp>
      <p:sp>
        <p:nvSpPr>
          <p:cNvPr id="6" name="TextBox 5"/>
          <p:cNvSpPr txBox="1"/>
          <p:nvPr/>
        </p:nvSpPr>
        <p:spPr>
          <a:xfrm>
            <a:off x="685800" y="4495800"/>
            <a:ext cx="2775119" cy="584775"/>
          </a:xfrm>
          <a:prstGeom prst="rect">
            <a:avLst/>
          </a:prstGeom>
          <a:noFill/>
        </p:spPr>
        <p:txBody>
          <a:bodyPr wrap="none" rtlCol="0">
            <a:spAutoFit/>
          </a:bodyPr>
          <a:lstStyle/>
          <a:p>
            <a:r>
              <a:rPr lang="en-US" sz="3200" dirty="0" smtClean="0"/>
              <a:t>For example…</a:t>
            </a:r>
            <a:endParaRPr lang="en-US" sz="3200" dirty="0"/>
          </a:p>
        </p:txBody>
      </p:sp>
      <p:sp>
        <p:nvSpPr>
          <p:cNvPr id="10" name="TextBox 9"/>
          <p:cNvSpPr txBox="1"/>
          <p:nvPr/>
        </p:nvSpPr>
        <p:spPr>
          <a:xfrm>
            <a:off x="228600" y="2057400"/>
            <a:ext cx="8795997" cy="1938992"/>
          </a:xfrm>
          <a:prstGeom prst="rect">
            <a:avLst/>
          </a:prstGeom>
          <a:noFill/>
        </p:spPr>
        <p:txBody>
          <a:bodyPr wrap="square" rtlCol="0">
            <a:spAutoFit/>
          </a:bodyPr>
          <a:lstStyle/>
          <a:p>
            <a:r>
              <a:rPr lang="en-US" sz="2400" dirty="0" smtClean="0"/>
              <a:t>Visualizations refer to the 2D and 3D static and animated visual </a:t>
            </a:r>
          </a:p>
          <a:p>
            <a:r>
              <a:rPr lang="en-US" sz="2400" dirty="0" smtClean="0"/>
              <a:t>displays that depict conditions, situations, processes, places</a:t>
            </a:r>
          </a:p>
          <a:p>
            <a:r>
              <a:rPr lang="en-US" sz="2400" dirty="0" smtClean="0"/>
              <a:t> or events as they appear in maps, diagrams, graphs, pictures,</a:t>
            </a:r>
          </a:p>
          <a:p>
            <a:r>
              <a:rPr lang="en-US" sz="2400" dirty="0" smtClean="0"/>
              <a:t> schematics, data-based spatial or linear renditions, and </a:t>
            </a:r>
          </a:p>
          <a:p>
            <a:r>
              <a:rPr lang="en-US" sz="2400" dirty="0" smtClean="0"/>
              <a:t>immersive virtual environments, (IVE’s).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II: Findings</a:t>
            </a:r>
            <a:endParaRPr lang="en-US" dirty="0">
              <a:latin typeface="+mn-lt"/>
            </a:endParaRPr>
          </a:p>
        </p:txBody>
      </p:sp>
      <p:sp>
        <p:nvSpPr>
          <p:cNvPr id="26" name="Rectangle 2"/>
          <p:cNvSpPr txBox="1">
            <a:spLocks noChangeArrowheads="1"/>
          </p:cNvSpPr>
          <p:nvPr/>
        </p:nvSpPr>
        <p:spPr>
          <a:xfrm>
            <a:off x="228600" y="1905000"/>
            <a:ext cx="5638800" cy="3200400"/>
          </a:xfrm>
          <a:prstGeom prst="rect">
            <a:avLst/>
          </a:prstGeom>
          <a:noFill/>
          <a:ln/>
        </p:spPr>
        <p:txBody>
          <a:bodyPr/>
          <a:lstStyle/>
          <a:p>
            <a:pPr marL="0" marR="0" lvl="0" indent="0" algn="l" defTabSz="914400" rtl="0" eaLnBrk="1" fontAlgn="auto" latinLnBrk="0" hangingPunct="1">
              <a:lnSpc>
                <a:spcPct val="90000"/>
              </a:lnSpc>
              <a:spcBef>
                <a:spcPts val="400"/>
              </a:spcBef>
              <a:spcAft>
                <a:spcPts val="0"/>
              </a:spcAft>
              <a:buClr>
                <a:schemeClr val="accent1"/>
              </a:buClr>
              <a:buSzPct val="68000"/>
              <a:buFontTx/>
              <a:buNone/>
              <a:tabLst/>
              <a:defRPr/>
            </a:pPr>
            <a:r>
              <a:rPr kumimoji="0" lang="en-US" sz="2800" b="0" i="0" u="none" strike="noStrike" kern="1200" cap="none" spc="0" normalizeH="0" baseline="0" noProof="0" dirty="0" smtClean="0">
                <a:ln>
                  <a:noFill/>
                </a:ln>
                <a:uLnTx/>
                <a:uFillTx/>
                <a:latin typeface="+mn-lt"/>
                <a:ea typeface="+mn-ea"/>
                <a:cs typeface="+mn-cs"/>
              </a:rPr>
              <a:t>Learners who </a:t>
            </a:r>
            <a:r>
              <a:rPr lang="en-US" sz="2800" dirty="0" smtClean="0"/>
              <a:t>think more individualistically </a:t>
            </a:r>
            <a:r>
              <a:rPr kumimoji="0" lang="en-US" sz="2800" b="0" i="0" u="none" strike="noStrike" kern="1200" cap="none" spc="0" normalizeH="0" baseline="0" noProof="0" dirty="0" smtClean="0">
                <a:ln>
                  <a:noFill/>
                </a:ln>
                <a:uLnTx/>
                <a:uFillTx/>
                <a:latin typeface="+mn-lt"/>
                <a:ea typeface="+mn-ea"/>
                <a:cs typeface="+mn-cs"/>
              </a:rPr>
              <a:t>provided significantly more evidence of physical</a:t>
            </a:r>
            <a:r>
              <a:rPr kumimoji="0" lang="en-US" sz="2800" b="0" i="0" u="none" strike="noStrike" kern="1200" cap="none" spc="0" normalizeH="0" noProof="0" dirty="0" smtClean="0">
                <a:ln>
                  <a:noFill/>
                </a:ln>
                <a:uLnTx/>
                <a:uFillTx/>
                <a:latin typeface="+mn-lt"/>
                <a:ea typeface="+mn-ea"/>
                <a:cs typeface="+mn-cs"/>
              </a:rPr>
              <a:t> </a:t>
            </a:r>
            <a:r>
              <a:rPr kumimoji="0" lang="en-US" sz="2800" b="0" i="0" u="none" strike="noStrike" kern="1200" cap="none" spc="0" normalizeH="0" baseline="0" noProof="0" dirty="0" smtClean="0">
                <a:ln>
                  <a:noFill/>
                </a:ln>
                <a:uLnTx/>
                <a:uFillTx/>
                <a:latin typeface="+mn-lt"/>
                <a:ea typeface="+mn-ea"/>
                <a:cs typeface="+mn-cs"/>
              </a:rPr>
              <a:t>relationships to support their position</a:t>
            </a:r>
            <a:r>
              <a:rPr kumimoji="0" lang="en-US" sz="2800" b="0" i="0" u="none" strike="noStrike" kern="1200" cap="none" spc="0" normalizeH="0" noProof="0" dirty="0" smtClean="0">
                <a:ln>
                  <a:noFill/>
                </a:ln>
                <a:uLnTx/>
                <a:uFillTx/>
                <a:latin typeface="+mn-lt"/>
                <a:ea typeface="+mn-ea"/>
                <a:cs typeface="+mn-cs"/>
              </a:rPr>
              <a:t> on sex education </a:t>
            </a:r>
            <a:r>
              <a:rPr kumimoji="0" lang="en-US" sz="2800" b="0" i="0" u="none" strike="noStrike" kern="1200" cap="none" spc="0" normalizeH="0" baseline="0" noProof="0" dirty="0" smtClean="0">
                <a:ln>
                  <a:noFill/>
                </a:ln>
                <a:uLnTx/>
                <a:uFillTx/>
                <a:latin typeface="+mn-lt"/>
                <a:ea typeface="+mn-ea"/>
                <a:cs typeface="+mn-cs"/>
              </a:rPr>
              <a:t>when they read the passage in the presence of the provocative graphic.</a:t>
            </a:r>
            <a:endParaRPr kumimoji="0" lang="en-US" sz="2800" b="0" i="0" u="none" strike="noStrike" kern="1200" cap="none" spc="0" normalizeH="0" baseline="0" noProof="0" dirty="0">
              <a:ln>
                <a:noFill/>
              </a:ln>
              <a:uLnTx/>
              <a:uFillTx/>
              <a:latin typeface="+mn-lt"/>
              <a:ea typeface="+mn-ea"/>
              <a:cs typeface="+mn-cs"/>
            </a:endParaRPr>
          </a:p>
        </p:txBody>
      </p:sp>
      <p:pic>
        <p:nvPicPr>
          <p:cNvPr id="28" name="Picture 27" descr="feathered-erotic-new.JPG"/>
          <p:cNvPicPr>
            <a:picLocks noChangeAspect="1"/>
          </p:cNvPicPr>
          <p:nvPr/>
        </p:nvPicPr>
        <p:blipFill>
          <a:blip r:embed="rId2" cstate="print"/>
          <a:stretch>
            <a:fillRect/>
          </a:stretch>
        </p:blipFill>
        <p:spPr>
          <a:xfrm flipH="1">
            <a:off x="5562600" y="1600200"/>
            <a:ext cx="3169138" cy="3633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2: Conclusions</a:t>
            </a:r>
            <a:endParaRPr lang="en-US" dirty="0">
              <a:latin typeface="+mn-lt"/>
            </a:endParaRPr>
          </a:p>
        </p:txBody>
      </p:sp>
      <p:sp>
        <p:nvSpPr>
          <p:cNvPr id="4" name="Rectangle 4"/>
          <p:cNvSpPr>
            <a:spLocks noChangeArrowheads="1"/>
          </p:cNvSpPr>
          <p:nvPr/>
        </p:nvSpPr>
        <p:spPr bwMode="auto">
          <a:xfrm>
            <a:off x="457200" y="1666149"/>
            <a:ext cx="5715000" cy="3896451"/>
          </a:xfrm>
          <a:prstGeom prst="rect">
            <a:avLst/>
          </a:prstGeom>
          <a:noFill/>
          <a:ln w="9525">
            <a:noFill/>
            <a:miter lim="800000"/>
            <a:headEnd/>
            <a:tailEnd/>
          </a:ln>
        </p:spPr>
        <p:txBody>
          <a:bodyPr wrap="square">
            <a:spAutoFit/>
          </a:bodyPr>
          <a:lstStyle/>
          <a:p>
            <a:pPr marL="457200" indent="-457200" eaLnBrk="1" hangingPunct="1">
              <a:lnSpc>
                <a:spcPct val="90000"/>
              </a:lnSpc>
              <a:spcBef>
                <a:spcPct val="20000"/>
              </a:spcBef>
              <a:buClr>
                <a:schemeClr val="accent1"/>
              </a:buClr>
              <a:buSzPct val="80000"/>
              <a:buFont typeface="Wingdings" pitchFamily="2" charset="2"/>
              <a:buNone/>
            </a:pPr>
            <a:r>
              <a:rPr lang="en-US" sz="2400" i="1" dirty="0" smtClean="0">
                <a:effectLst>
                  <a:outerShdw blurRad="38100" dist="38100" dir="2700000" algn="tl">
                    <a:srgbClr val="C0C0C0"/>
                  </a:outerShdw>
                </a:effectLst>
                <a:latin typeface="Times New Roman" pitchFamily="28" charset="0"/>
              </a:rPr>
              <a:t>Pictures influence the </a:t>
            </a:r>
            <a:r>
              <a:rPr lang="en-US" sz="2400" i="1" dirty="0" smtClean="0">
                <a:solidFill>
                  <a:schemeClr val="accent1">
                    <a:lumMod val="60000"/>
                    <a:lumOff val="40000"/>
                  </a:schemeClr>
                </a:solidFill>
                <a:latin typeface="Times New Roman" pitchFamily="28" charset="0"/>
              </a:rPr>
              <a:t>amount</a:t>
            </a:r>
            <a:r>
              <a:rPr lang="en-US" sz="2400" i="1" dirty="0" smtClean="0">
                <a:latin typeface="Times New Roman" pitchFamily="28" charset="0"/>
              </a:rPr>
              <a:t> </a:t>
            </a:r>
            <a:r>
              <a:rPr lang="en-US" sz="2400" i="1" dirty="0" smtClean="0">
                <a:effectLst>
                  <a:outerShdw blurRad="38100" dist="38100" dir="2700000" algn="tl">
                    <a:srgbClr val="C0C0C0"/>
                  </a:outerShdw>
                </a:effectLst>
                <a:latin typeface="Times New Roman" pitchFamily="28" charset="0"/>
              </a:rPr>
              <a:t>of evidence people use to support a position on an issue if they are more collectivist thinkers.  But, the pictures will not change the people’s pre-existing beliefs about the issue.</a:t>
            </a:r>
          </a:p>
          <a:p>
            <a:pPr marL="457200" indent="-457200" eaLnBrk="1" hangingPunct="1">
              <a:lnSpc>
                <a:spcPct val="90000"/>
              </a:lnSpc>
              <a:spcBef>
                <a:spcPct val="20000"/>
              </a:spcBef>
              <a:buClr>
                <a:schemeClr val="accent1"/>
              </a:buClr>
              <a:buSzPct val="80000"/>
              <a:buFont typeface="Wingdings" pitchFamily="2" charset="2"/>
              <a:buNone/>
            </a:pPr>
            <a:endParaRPr lang="en-US" sz="2400" i="1" dirty="0" smtClean="0">
              <a:effectLst>
                <a:outerShdw blurRad="38100" dist="38100" dir="2700000" algn="tl">
                  <a:srgbClr val="C0C0C0"/>
                </a:outerShdw>
              </a:effectLst>
              <a:latin typeface="Times New Roman" pitchFamily="28" charset="0"/>
            </a:endParaRPr>
          </a:p>
          <a:p>
            <a:pPr marL="457200" indent="-457200" eaLnBrk="1" hangingPunct="1">
              <a:lnSpc>
                <a:spcPct val="90000"/>
              </a:lnSpc>
              <a:spcBef>
                <a:spcPct val="20000"/>
              </a:spcBef>
              <a:buClr>
                <a:schemeClr val="accent1"/>
              </a:buClr>
              <a:buSzPct val="80000"/>
              <a:buFont typeface="Wingdings" pitchFamily="2" charset="2"/>
              <a:buNone/>
            </a:pPr>
            <a:r>
              <a:rPr lang="en-US" sz="2400" i="1" dirty="0" smtClean="0">
                <a:effectLst>
                  <a:outerShdw blurRad="38100" dist="38100" dir="2700000" algn="tl">
                    <a:srgbClr val="C0C0C0"/>
                  </a:outerShdw>
                </a:effectLst>
                <a:latin typeface="Times New Roman" pitchFamily="28" charset="0"/>
              </a:rPr>
              <a:t>Pictures will influence the </a:t>
            </a:r>
            <a:r>
              <a:rPr lang="en-US" sz="2400" i="1" dirty="0" smtClean="0">
                <a:solidFill>
                  <a:schemeClr val="accent1">
                    <a:lumMod val="60000"/>
                    <a:lumOff val="40000"/>
                  </a:schemeClr>
                </a:solidFill>
                <a:latin typeface="Times New Roman" pitchFamily="28" charset="0"/>
              </a:rPr>
              <a:t>type of information </a:t>
            </a:r>
            <a:r>
              <a:rPr lang="en-US" sz="2400" i="1" dirty="0" smtClean="0">
                <a:effectLst>
                  <a:outerShdw blurRad="38100" dist="38100" dir="2700000" algn="tl">
                    <a:srgbClr val="C0C0C0"/>
                  </a:outerShdw>
                </a:effectLst>
                <a:latin typeface="Times New Roman" pitchFamily="28" charset="0"/>
              </a:rPr>
              <a:t>people use as evidence to support a position on an issue if they are more individualistic thinkers.  </a:t>
            </a:r>
            <a:endParaRPr lang="en-US" sz="2400" i="1" dirty="0">
              <a:effectLst>
                <a:outerShdw blurRad="38100" dist="38100" dir="2700000" algn="tl">
                  <a:srgbClr val="C0C0C0"/>
                </a:outerShdw>
              </a:effectLst>
              <a:latin typeface="Times New Roman" pitchFamily="28" charset="0"/>
            </a:endParaRPr>
          </a:p>
        </p:txBody>
      </p:sp>
      <p:pic>
        <p:nvPicPr>
          <p:cNvPr id="6" name="Picture 5" descr="feathered-erotic-new.JPG"/>
          <p:cNvPicPr>
            <a:picLocks noChangeAspect="1"/>
          </p:cNvPicPr>
          <p:nvPr/>
        </p:nvPicPr>
        <p:blipFill>
          <a:blip r:embed="rId2" cstate="print"/>
          <a:stretch>
            <a:fillRect/>
          </a:stretch>
        </p:blipFill>
        <p:spPr>
          <a:xfrm flipH="1">
            <a:off x="6387122" y="762000"/>
            <a:ext cx="1658815" cy="17024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Academic-Collage.JPG"/>
          <p:cNvPicPr>
            <a:picLocks noChangeAspect="1"/>
          </p:cNvPicPr>
          <p:nvPr/>
        </p:nvPicPr>
        <p:blipFill>
          <a:blip r:embed="rId3" cstate="print"/>
          <a:stretch>
            <a:fillRect/>
          </a:stretch>
        </p:blipFill>
        <p:spPr>
          <a:xfrm flipH="1">
            <a:off x="6400800" y="2667000"/>
            <a:ext cx="1620520"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descr="feathered-romantic-new.JPG"/>
          <p:cNvPicPr>
            <a:picLocks noChangeAspect="1"/>
          </p:cNvPicPr>
          <p:nvPr/>
        </p:nvPicPr>
        <p:blipFill>
          <a:blip r:embed="rId4" cstate="print"/>
          <a:srcRect t="2439" b="4878"/>
          <a:stretch>
            <a:fillRect/>
          </a:stretch>
        </p:blipFill>
        <p:spPr>
          <a:xfrm flipH="1">
            <a:off x="6400800" y="4648200"/>
            <a:ext cx="1634490"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normAutofit fontScale="90000"/>
          </a:bodyPr>
          <a:lstStyle/>
          <a:p>
            <a:r>
              <a:rPr lang="en-US" dirty="0" smtClean="0">
                <a:latin typeface="+mn-lt"/>
              </a:rPr>
              <a:t>Set III: Pictures as </a:t>
            </a:r>
            <a:br>
              <a:rPr lang="en-US" dirty="0" smtClean="0">
                <a:latin typeface="+mn-lt"/>
              </a:rPr>
            </a:br>
            <a:r>
              <a:rPr lang="en-US" dirty="0" smtClean="0">
                <a:latin typeface="+mn-lt"/>
              </a:rPr>
              <a:t>Metaphors of Theme</a:t>
            </a:r>
            <a:endParaRPr lang="en-US" dirty="0">
              <a:latin typeface="+mn-lt"/>
            </a:endParaRPr>
          </a:p>
        </p:txBody>
      </p:sp>
      <p:sp>
        <p:nvSpPr>
          <p:cNvPr id="4" name="Rectangle 3"/>
          <p:cNvSpPr txBox="1">
            <a:spLocks noChangeArrowheads="1"/>
          </p:cNvSpPr>
          <p:nvPr/>
        </p:nvSpPr>
        <p:spPr>
          <a:xfrm>
            <a:off x="5715000" y="914400"/>
            <a:ext cx="4191000" cy="5105400"/>
          </a:xfrm>
          <a:prstGeom prst="rect">
            <a:avLst/>
          </a:prstGeom>
        </p:spPr>
        <p:txBody>
          <a:bodyPr/>
          <a:lstStyle/>
          <a:p>
            <a:pPr marL="0" marR="0" lvl="0" indent="0" algn="l" defTabSz="914400" rtl="0" eaLnBrk="1" fontAlgn="auto" latinLnBrk="0" hangingPunct="1">
              <a:lnSpc>
                <a:spcPct val="90000"/>
              </a:lnSpc>
              <a:spcBef>
                <a:spcPts val="400"/>
              </a:spcBef>
              <a:spcAft>
                <a:spcPts val="0"/>
              </a:spcAft>
              <a:buClr>
                <a:schemeClr val="accent1"/>
              </a:buClr>
              <a:buSzPct val="68000"/>
              <a:buFontTx/>
              <a:buNone/>
              <a:tabLst/>
              <a:defRPr/>
            </a:pPr>
            <a:endParaRPr kumimoji="0" lang="en-US" sz="1600" b="0" i="0" u="none" strike="noStrike" kern="1200" cap="none" spc="0" normalizeH="0" baseline="0" noProof="0" dirty="0">
              <a:ln>
                <a:noFill/>
              </a:ln>
              <a:uLnTx/>
              <a:uFillTx/>
              <a:latin typeface="Garamond" pitchFamily="18" charset="0"/>
            </a:endParaRPr>
          </a:p>
        </p:txBody>
      </p:sp>
      <p:sp>
        <p:nvSpPr>
          <p:cNvPr id="5" name="AutoShape 8"/>
          <p:cNvSpPr>
            <a:spLocks noChangeArrowheads="1"/>
          </p:cNvSpPr>
          <p:nvPr/>
        </p:nvSpPr>
        <p:spPr bwMode="auto">
          <a:xfrm>
            <a:off x="5257800" y="381000"/>
            <a:ext cx="3886200" cy="6096000"/>
          </a:xfrm>
          <a:prstGeom prst="verticalScroll">
            <a:avLst>
              <a:gd name="adj" fmla="val 12500"/>
            </a:avLst>
          </a:prstGeom>
          <a:gradFill rotWithShape="0">
            <a:gsLst>
              <a:gs pos="0">
                <a:srgbClr val="FFFFFF">
                  <a:alpha val="33000"/>
                </a:srgbClr>
              </a:gs>
              <a:gs pos="100000">
                <a:schemeClr val="bg1"/>
              </a:gs>
            </a:gsLst>
            <a:lin ang="2700000" scaled="1"/>
          </a:gradFill>
          <a:ln w="9525">
            <a:solidFill>
              <a:schemeClr val="tx1"/>
            </a:solidFill>
            <a:round/>
            <a:headEnd/>
            <a:tailEnd/>
          </a:ln>
        </p:spPr>
        <p:txBody>
          <a:bodyPr/>
          <a:lstStyle/>
          <a:p>
            <a:pPr lvl="0">
              <a:lnSpc>
                <a:spcPts val="1500"/>
              </a:lnSpc>
              <a:spcBef>
                <a:spcPts val="400"/>
              </a:spcBef>
              <a:buClr>
                <a:schemeClr val="accent1"/>
              </a:buClr>
              <a:buSzPct val="68000"/>
              <a:defRPr/>
            </a:pPr>
            <a:r>
              <a:rPr lang="en-US" sz="1600" dirty="0" smtClean="0">
                <a:latin typeface="Garamond" pitchFamily="18" charset="0"/>
              </a:rPr>
              <a:t>                  </a:t>
            </a: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a:p>
            <a:pPr lvl="0">
              <a:lnSpc>
                <a:spcPts val="1500"/>
              </a:lnSpc>
              <a:spcBef>
                <a:spcPts val="400"/>
              </a:spcBef>
              <a:buClr>
                <a:schemeClr val="accent1"/>
              </a:buClr>
              <a:buSzPct val="68000"/>
              <a:defRPr/>
            </a:pPr>
            <a:endParaRPr lang="en-US" sz="1600" dirty="0" smtClean="0">
              <a:latin typeface="Garamond" pitchFamily="18" charset="0"/>
            </a:endParaRPr>
          </a:p>
        </p:txBody>
      </p:sp>
      <p:grpSp>
        <p:nvGrpSpPr>
          <p:cNvPr id="3" name="Group 9"/>
          <p:cNvGrpSpPr>
            <a:grpSpLocks/>
          </p:cNvGrpSpPr>
          <p:nvPr/>
        </p:nvGrpSpPr>
        <p:grpSpPr bwMode="auto">
          <a:xfrm>
            <a:off x="152400" y="2514600"/>
            <a:ext cx="5562600" cy="3048000"/>
            <a:chOff x="1104" y="1440"/>
            <a:chExt cx="3504" cy="1824"/>
          </a:xfrm>
        </p:grpSpPr>
        <p:sp>
          <p:nvSpPr>
            <p:cNvPr id="8" name="Rectangle 4"/>
            <p:cNvSpPr>
              <a:spLocks noChangeArrowheads="1"/>
            </p:cNvSpPr>
            <p:nvPr/>
          </p:nvSpPr>
          <p:spPr bwMode="auto">
            <a:xfrm>
              <a:off x="1104" y="1440"/>
              <a:ext cx="3504" cy="1824"/>
            </a:xfrm>
            <a:prstGeom prst="rect">
              <a:avLst/>
            </a:prstGeom>
            <a:gradFill rotWithShape="0">
              <a:gsLst>
                <a:gs pos="0">
                  <a:schemeClr val="folHlink"/>
                </a:gs>
                <a:gs pos="50000">
                  <a:schemeClr val="hlink">
                    <a:alpha val="82001"/>
                  </a:schemeClr>
                </a:gs>
                <a:gs pos="100000">
                  <a:schemeClr val="folHlink"/>
                </a:gs>
              </a:gsLst>
              <a:lin ang="2700000" scaled="1"/>
            </a:gradFill>
            <a:ln w="9525">
              <a:solidFill>
                <a:schemeClr val="tx1"/>
              </a:solidFill>
              <a:miter lim="800000"/>
              <a:headEnd/>
              <a:tailEnd/>
            </a:ln>
            <a:effectLst/>
          </p:spPr>
          <p:txBody>
            <a:bodyPr wrap="none" anchor="ctr"/>
            <a:lstStyle/>
            <a:p>
              <a:endParaRPr lang="en-US" dirty="0"/>
            </a:p>
          </p:txBody>
        </p:sp>
        <p:sp>
          <p:nvSpPr>
            <p:cNvPr id="10" name="Line 6"/>
            <p:cNvSpPr>
              <a:spLocks noChangeShapeType="1"/>
            </p:cNvSpPr>
            <p:nvPr/>
          </p:nvSpPr>
          <p:spPr bwMode="auto">
            <a:xfrm>
              <a:off x="2299" y="1440"/>
              <a:ext cx="0" cy="1824"/>
            </a:xfrm>
            <a:prstGeom prst="line">
              <a:avLst/>
            </a:prstGeom>
            <a:noFill/>
            <a:ln w="9525">
              <a:solidFill>
                <a:schemeClr val="tx1"/>
              </a:solidFill>
              <a:round/>
              <a:headEnd/>
              <a:tailEnd/>
            </a:ln>
            <a:effectLst/>
          </p:spPr>
          <p:txBody>
            <a:bodyPr wrap="none" anchor="ctr"/>
            <a:lstStyle/>
            <a:p>
              <a:endParaRPr lang="en-US"/>
            </a:p>
          </p:txBody>
        </p:sp>
        <p:sp>
          <p:nvSpPr>
            <p:cNvPr id="11" name="Line 7"/>
            <p:cNvSpPr>
              <a:spLocks noChangeShapeType="1"/>
            </p:cNvSpPr>
            <p:nvPr/>
          </p:nvSpPr>
          <p:spPr bwMode="auto">
            <a:xfrm>
              <a:off x="3493" y="1440"/>
              <a:ext cx="0" cy="1824"/>
            </a:xfrm>
            <a:prstGeom prst="line">
              <a:avLst/>
            </a:prstGeom>
            <a:noFill/>
            <a:ln w="9525">
              <a:solidFill>
                <a:schemeClr val="tx1"/>
              </a:solidFill>
              <a:round/>
              <a:headEnd/>
              <a:tailEnd/>
            </a:ln>
            <a:effectLst/>
          </p:spPr>
          <p:txBody>
            <a:bodyPr wrap="none" anchor="ctr"/>
            <a:lstStyle/>
            <a:p>
              <a:endParaRPr lang="en-US"/>
            </a:p>
          </p:txBody>
        </p:sp>
      </p:grpSp>
      <p:sp>
        <p:nvSpPr>
          <p:cNvPr id="19" name="Rectangle 23"/>
          <p:cNvSpPr>
            <a:spLocks noChangeArrowheads="1"/>
          </p:cNvSpPr>
          <p:nvPr/>
        </p:nvSpPr>
        <p:spPr bwMode="auto">
          <a:xfrm>
            <a:off x="5791200" y="914400"/>
            <a:ext cx="2895600" cy="5638800"/>
          </a:xfrm>
          <a:prstGeom prst="rect">
            <a:avLst/>
          </a:prstGeom>
          <a:noFill/>
          <a:ln w="9525">
            <a:noFill/>
            <a:miter lim="800000"/>
            <a:headEnd/>
            <a:tailEnd/>
          </a:ln>
          <a:effectLst/>
        </p:spPr>
        <p:txBody>
          <a:bodyPr/>
          <a:lstStyle/>
          <a:p>
            <a:pPr marL="63500" indent="-63500" algn="ctr" eaLnBrk="1" hangingPunct="1">
              <a:lnSpc>
                <a:spcPct val="80000"/>
              </a:lnSpc>
              <a:spcBef>
                <a:spcPct val="20000"/>
              </a:spcBef>
            </a:pPr>
            <a:r>
              <a:rPr lang="en-US" sz="1600" b="1" dirty="0">
                <a:effectLst>
                  <a:outerShdw blurRad="38100" dist="38100" dir="2700000" algn="tl">
                    <a:srgbClr val="C0C0C0"/>
                  </a:outerShdw>
                </a:effectLst>
                <a:latin typeface="Garamond" pitchFamily="28" charset="0"/>
              </a:rPr>
              <a:t>Hills Like White Elephants</a:t>
            </a:r>
          </a:p>
          <a:p>
            <a:pPr marL="63500" indent="-63500" algn="ctr" eaLnBrk="1" hangingPunct="1">
              <a:lnSpc>
                <a:spcPct val="80000"/>
              </a:lnSpc>
              <a:spcBef>
                <a:spcPct val="20000"/>
              </a:spcBef>
            </a:pPr>
            <a:r>
              <a:rPr lang="en-US" sz="1400" b="1" dirty="0">
                <a:latin typeface="Garamond" pitchFamily="28" charset="0"/>
              </a:rPr>
              <a:t>By Ernest </a:t>
            </a:r>
            <a:r>
              <a:rPr lang="en-US" sz="1400" b="1" dirty="0" smtClean="0">
                <a:latin typeface="Garamond" pitchFamily="28" charset="0"/>
              </a:rPr>
              <a:t>Hemingway</a:t>
            </a:r>
          </a:p>
          <a:p>
            <a:pPr marL="63500" indent="-63500" algn="ctr" eaLnBrk="1" hangingPunct="1">
              <a:lnSpc>
                <a:spcPct val="80000"/>
              </a:lnSpc>
              <a:spcBef>
                <a:spcPct val="20000"/>
              </a:spcBef>
            </a:pPr>
            <a:endParaRPr lang="en-US" sz="1400" dirty="0">
              <a:latin typeface="Garamond" pitchFamily="28" charset="0"/>
            </a:endParaRPr>
          </a:p>
          <a:p>
            <a:pPr marL="63500" indent="-63500" eaLnBrk="1" hangingPunct="1">
              <a:lnSpc>
                <a:spcPct val="80000"/>
              </a:lnSpc>
              <a:spcBef>
                <a:spcPct val="20000"/>
              </a:spcBef>
            </a:pPr>
            <a:r>
              <a:rPr lang="en-US" sz="1400" dirty="0">
                <a:latin typeface="Garamond" pitchFamily="28" charset="0"/>
              </a:rPr>
              <a:t>	</a:t>
            </a:r>
            <a:r>
              <a:rPr lang="en-US" sz="1400" dirty="0" smtClean="0">
                <a:latin typeface="Garamond" pitchFamily="28" charset="0"/>
              </a:rPr>
              <a:t>       The </a:t>
            </a:r>
            <a:r>
              <a:rPr lang="en-US" sz="1400" dirty="0">
                <a:latin typeface="Garamond" pitchFamily="28" charset="0"/>
              </a:rPr>
              <a:t>hills across the valley of the Ebro were long and white. On this side there was no shade and no trees and the station was between two lines of rails in the sun. Close against the side of the station there was the warm shadow of the building and a curtain, made of strings of bamboo beads, hung across the open door into the bar, to keep out flies. The American and the girl with him sat at a table in the shade, outside the building. It was very hot and the express from Barcelona would come in forty minutes. It stopped at this junction for two minutes and went to Madrid</a:t>
            </a:r>
            <a:r>
              <a:rPr lang="en-US" sz="1400" dirty="0" smtClean="0">
                <a:latin typeface="Garamond" pitchFamily="28" charset="0"/>
              </a:rPr>
              <a:t>.</a:t>
            </a:r>
          </a:p>
          <a:p>
            <a:pPr marL="63500" indent="-63500" eaLnBrk="1" hangingPunct="1">
              <a:lnSpc>
                <a:spcPct val="80000"/>
              </a:lnSpc>
              <a:spcBef>
                <a:spcPct val="20000"/>
              </a:spcBef>
            </a:pPr>
            <a:r>
              <a:rPr lang="en-US" sz="1400" dirty="0" smtClean="0">
                <a:latin typeface="Garamond" pitchFamily="28" charset="0"/>
              </a:rPr>
              <a:t>       'What </a:t>
            </a:r>
            <a:r>
              <a:rPr lang="en-US" sz="1400" dirty="0">
                <a:latin typeface="Garamond" pitchFamily="28" charset="0"/>
              </a:rPr>
              <a:t>should we drink?' the girl asked. She had taken off her hat and put it on the </a:t>
            </a:r>
            <a:r>
              <a:rPr lang="en-US" sz="1400" dirty="0" smtClean="0">
                <a:latin typeface="Garamond" pitchFamily="28" charset="0"/>
              </a:rPr>
              <a:t>table.</a:t>
            </a:r>
          </a:p>
          <a:p>
            <a:pPr marL="63500" indent="-63500" eaLnBrk="1" hangingPunct="1">
              <a:lnSpc>
                <a:spcPct val="80000"/>
              </a:lnSpc>
              <a:spcBef>
                <a:spcPct val="20000"/>
              </a:spcBef>
            </a:pPr>
            <a:r>
              <a:rPr lang="en-US" sz="1400" dirty="0" smtClean="0">
                <a:latin typeface="Garamond" pitchFamily="28" charset="0"/>
              </a:rPr>
              <a:t>       'It's </a:t>
            </a:r>
            <a:r>
              <a:rPr lang="en-US" sz="1400" dirty="0">
                <a:latin typeface="Garamond" pitchFamily="28" charset="0"/>
              </a:rPr>
              <a:t>pretty hot,' the man said. </a:t>
            </a:r>
            <a:endParaRPr lang="en-US" sz="1400" dirty="0" smtClean="0">
              <a:latin typeface="Garamond" pitchFamily="28" charset="0"/>
            </a:endParaRPr>
          </a:p>
          <a:p>
            <a:pPr marL="63500" indent="-63500" eaLnBrk="1" hangingPunct="1">
              <a:lnSpc>
                <a:spcPct val="80000"/>
              </a:lnSpc>
              <a:spcBef>
                <a:spcPct val="20000"/>
              </a:spcBef>
            </a:pPr>
            <a:r>
              <a:rPr lang="en-US" sz="1400" dirty="0" smtClean="0">
                <a:latin typeface="Garamond" pitchFamily="28" charset="0"/>
              </a:rPr>
              <a:t>       'Let's </a:t>
            </a:r>
            <a:r>
              <a:rPr lang="en-US" sz="1400" dirty="0">
                <a:latin typeface="Garamond" pitchFamily="28" charset="0"/>
              </a:rPr>
              <a:t>drink beer</a:t>
            </a:r>
            <a:r>
              <a:rPr lang="en-US" sz="1400" dirty="0" smtClean="0">
                <a:latin typeface="Garamond" pitchFamily="28" charset="0"/>
              </a:rPr>
              <a:t>.‘</a:t>
            </a:r>
          </a:p>
          <a:p>
            <a:pPr marL="63500" indent="-63500" eaLnBrk="1" hangingPunct="1">
              <a:lnSpc>
                <a:spcPct val="80000"/>
              </a:lnSpc>
              <a:spcBef>
                <a:spcPct val="20000"/>
              </a:spcBef>
            </a:pPr>
            <a:r>
              <a:rPr lang="en-US" sz="1400" dirty="0" smtClean="0">
                <a:latin typeface="Garamond" pitchFamily="28" charset="0"/>
              </a:rPr>
              <a:t>       'Dos </a:t>
            </a:r>
            <a:r>
              <a:rPr lang="en-US" sz="1400" dirty="0" err="1">
                <a:latin typeface="Garamond" pitchFamily="28" charset="0"/>
              </a:rPr>
              <a:t>cervezas</a:t>
            </a:r>
            <a:r>
              <a:rPr lang="en-US" sz="1400" dirty="0">
                <a:latin typeface="Garamond" pitchFamily="28" charset="0"/>
              </a:rPr>
              <a:t>,' the man said into the curtain. </a:t>
            </a:r>
            <a:endParaRPr lang="en-US" sz="1400" dirty="0" smtClean="0">
              <a:latin typeface="Garamond" pitchFamily="28" charset="0"/>
            </a:endParaRPr>
          </a:p>
          <a:p>
            <a:pPr marL="63500" indent="-63500" eaLnBrk="1" hangingPunct="1">
              <a:lnSpc>
                <a:spcPct val="80000"/>
              </a:lnSpc>
              <a:spcBef>
                <a:spcPct val="20000"/>
              </a:spcBef>
            </a:pPr>
            <a:r>
              <a:rPr lang="en-US" sz="1400" dirty="0" smtClean="0">
                <a:latin typeface="Garamond" pitchFamily="28" charset="0"/>
              </a:rPr>
              <a:t>       'Big </a:t>
            </a:r>
            <a:r>
              <a:rPr lang="en-US" sz="1400" dirty="0">
                <a:latin typeface="Garamond" pitchFamily="28" charset="0"/>
              </a:rPr>
              <a:t>ones?' a woman asked from the doorway. </a:t>
            </a:r>
            <a:endParaRPr lang="en-US" sz="1400" dirty="0" smtClean="0">
              <a:latin typeface="Garamond" pitchFamily="28" charset="0"/>
            </a:endParaRPr>
          </a:p>
          <a:p>
            <a:pPr marL="63500" indent="-63500" eaLnBrk="1" hangingPunct="1">
              <a:lnSpc>
                <a:spcPct val="80000"/>
              </a:lnSpc>
              <a:spcBef>
                <a:spcPct val="20000"/>
              </a:spcBef>
            </a:pPr>
            <a:r>
              <a:rPr lang="en-US" sz="1400" dirty="0" smtClean="0">
                <a:latin typeface="Garamond" pitchFamily="28" charset="0"/>
              </a:rPr>
              <a:t>       'Yes</a:t>
            </a:r>
            <a:r>
              <a:rPr lang="en-US" sz="1400" dirty="0">
                <a:latin typeface="Garamond" pitchFamily="28" charset="0"/>
              </a:rPr>
              <a:t>. Two big ones.' </a:t>
            </a:r>
          </a:p>
          <a:p>
            <a:pPr marL="63500" indent="-63500" eaLnBrk="1" hangingPunct="1">
              <a:lnSpc>
                <a:spcPct val="80000"/>
              </a:lnSpc>
              <a:spcBef>
                <a:spcPct val="20000"/>
              </a:spcBef>
            </a:pPr>
            <a:endParaRPr lang="en-US" sz="1200" dirty="0">
              <a:latin typeface="Garamond" pitchFamily="28" charset="0"/>
            </a:endParaRPr>
          </a:p>
        </p:txBody>
      </p:sp>
      <p:pic>
        <p:nvPicPr>
          <p:cNvPr id="20" name="Picture 19" descr="setting_graphic.jpg"/>
          <p:cNvPicPr>
            <a:picLocks noChangeAspect="1"/>
          </p:cNvPicPr>
          <p:nvPr/>
        </p:nvPicPr>
        <p:blipFill>
          <a:blip r:embed="rId2" cstate="print"/>
          <a:stretch>
            <a:fillRect/>
          </a:stretch>
        </p:blipFill>
        <p:spPr>
          <a:xfrm>
            <a:off x="228600" y="2590800"/>
            <a:ext cx="1752600" cy="2819400"/>
          </a:xfrm>
          <a:prstGeom prst="rect">
            <a:avLst/>
          </a:prstGeom>
          <a:ln>
            <a:noFill/>
          </a:ln>
          <a:effectLst>
            <a:outerShdw blurRad="292100" dist="139700" dir="2700000" algn="tl" rotWithShape="0">
              <a:srgbClr val="333333">
                <a:alpha val="65000"/>
              </a:srgbClr>
            </a:outerShdw>
          </a:effectLst>
        </p:spPr>
      </p:pic>
      <p:pic>
        <p:nvPicPr>
          <p:cNvPr id="21" name="Picture 20" descr="theme_graphic.jpg"/>
          <p:cNvPicPr>
            <a:picLocks noChangeAspect="1"/>
          </p:cNvPicPr>
          <p:nvPr/>
        </p:nvPicPr>
        <p:blipFill>
          <a:blip r:embed="rId3" cstate="print"/>
          <a:stretch>
            <a:fillRect/>
          </a:stretch>
        </p:blipFill>
        <p:spPr>
          <a:xfrm>
            <a:off x="2133600" y="2590800"/>
            <a:ext cx="1752600" cy="28194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4343400" y="3733800"/>
            <a:ext cx="1011931" cy="369332"/>
          </a:xfrm>
          <a:prstGeom prst="rect">
            <a:avLst/>
          </a:prstGeom>
          <a:noFill/>
        </p:spPr>
        <p:txBody>
          <a:bodyPr wrap="square" rtlCol="0">
            <a:spAutoFit/>
          </a:bodyPr>
          <a:lstStyle/>
          <a:p>
            <a:r>
              <a:rPr lang="en-US" i="1" dirty="0" smtClean="0">
                <a:effectLst>
                  <a:outerShdw blurRad="38100" dist="38100" dir="2700000" algn="tl">
                    <a:srgbClr val="000000">
                      <a:alpha val="43137"/>
                    </a:srgbClr>
                  </a:outerShdw>
                </a:effectLst>
              </a:rPr>
              <a:t>NONE</a:t>
            </a:r>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Set III: Findings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4" name="Rectangle 3"/>
          <p:cNvSpPr txBox="1">
            <a:spLocks noChangeArrowheads="1"/>
          </p:cNvSpPr>
          <p:nvPr/>
        </p:nvSpPr>
        <p:spPr>
          <a:xfrm>
            <a:off x="609600" y="1828800"/>
            <a:ext cx="7772400" cy="4267200"/>
          </a:xfrm>
          <a:prstGeom prst="rect">
            <a:avLst/>
          </a:prstGeom>
        </p:spPr>
        <p:txBody>
          <a:bodyPr/>
          <a:lstStyle/>
          <a:p>
            <a:pPr marL="469900" marR="0" lvl="0" indent="-469900"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narrative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contained four themes:</a:t>
            </a:r>
          </a:p>
          <a:p>
            <a:pPr marL="908050" marR="0" lvl="1" indent="-436563" algn="l" defTabSz="914400" rtl="0" eaLnBrk="1" fontAlgn="auto" latinLnBrk="0" hangingPunct="1">
              <a:lnSpc>
                <a:spcPct val="90000"/>
              </a:lnSpc>
              <a:spcBef>
                <a:spcPts val="324"/>
              </a:spcBef>
              <a:spcAft>
                <a:spcPts val="0"/>
              </a:spcAft>
              <a:buClr>
                <a:schemeClr val="accent1"/>
              </a:buClr>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Choice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making a selection between options	</a:t>
            </a:r>
          </a:p>
          <a:p>
            <a:pPr marL="908050" marR="0" lvl="1" indent="-436563" algn="l" defTabSz="914400" rtl="0" eaLnBrk="1" fontAlgn="auto" latinLnBrk="0" hangingPunct="1">
              <a:lnSpc>
                <a:spcPct val="90000"/>
              </a:lnSpc>
              <a:spcBef>
                <a:spcPts val="324"/>
              </a:spcBef>
              <a:spcAft>
                <a:spcPts val="0"/>
              </a:spcAft>
              <a:buClr>
                <a:schemeClr val="accent1"/>
              </a:buClr>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Male-Female Inequality</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coercion/power inequality</a:t>
            </a:r>
          </a:p>
          <a:p>
            <a:pPr marL="908050" marR="0" lvl="1" indent="-436563" algn="l" defTabSz="914400" rtl="0" eaLnBrk="1" fontAlgn="auto" latinLnBrk="0" hangingPunct="1">
              <a:lnSpc>
                <a:spcPct val="90000"/>
              </a:lnSpc>
              <a:spcBef>
                <a:spcPts val="324"/>
              </a:spcBef>
              <a:spcAft>
                <a:spcPts val="0"/>
              </a:spcAft>
              <a:buClr>
                <a:schemeClr val="accent1"/>
              </a:buClr>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Consequences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outcomes based on making a choice	</a:t>
            </a:r>
          </a:p>
          <a:p>
            <a:pPr marL="908050" marR="0" lvl="1" indent="-436563" algn="l" defTabSz="914400" rtl="0" eaLnBrk="1" fontAlgn="auto" latinLnBrk="0" hangingPunct="1">
              <a:lnSpc>
                <a:spcPct val="90000"/>
              </a:lnSpc>
              <a:spcBef>
                <a:spcPts val="324"/>
              </a:spcBef>
              <a:spcAft>
                <a:spcPts val="0"/>
              </a:spcAft>
              <a:buClr>
                <a:schemeClr val="accent1"/>
              </a:buClr>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Ambiguity</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 uncertainty of relationships and circumstances</a:t>
            </a:r>
          </a:p>
          <a:p>
            <a:pPr marL="908050" marR="0" lvl="1" indent="-436563" algn="l" defTabSz="914400" rtl="0" eaLnBrk="1" fontAlgn="auto" latinLnBrk="0" hangingPunct="1">
              <a:lnSpc>
                <a:spcPct val="90000"/>
              </a:lnSpc>
              <a:spcBef>
                <a:spcPts val="324"/>
              </a:spcBef>
              <a:spcAft>
                <a:spcPts val="0"/>
              </a:spcAft>
              <a:buClr>
                <a:schemeClr val="accent1"/>
              </a:buClr>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metaphorical graphic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was a visual metaphor of:</a:t>
            </a:r>
          </a:p>
          <a:p>
            <a:pPr marL="908050" marR="0" lvl="1" indent="-436563" algn="l" defTabSz="914400" rtl="0" eaLnBrk="1" fontAlgn="auto" latinLnBrk="0" hangingPunct="1">
              <a:lnSpc>
                <a:spcPct val="90000"/>
              </a:lnSpc>
              <a:spcBef>
                <a:spcPts val="324"/>
              </a:spcBef>
              <a:spcAft>
                <a:spcPts val="0"/>
              </a:spcAft>
              <a:buClr>
                <a:schemeClr val="accent1"/>
              </a:buClr>
              <a:buSzTx/>
              <a:buFont typeface="Verdana"/>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Choice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08050" marR="0" lvl="1" indent="-436563" algn="l" defTabSz="914400" rtl="0" eaLnBrk="1" fontAlgn="auto" latinLnBrk="0" hangingPunct="1">
              <a:lnSpc>
                <a:spcPct val="90000"/>
              </a:lnSpc>
              <a:spcBef>
                <a:spcPts val="324"/>
              </a:spcBef>
              <a:spcAft>
                <a:spcPts val="0"/>
              </a:spcAft>
              <a:buClr>
                <a:schemeClr val="accent1"/>
              </a:buClr>
              <a:buSzTx/>
              <a:buFont typeface="Verdana"/>
              <a:buChar char="◦"/>
              <a:tabLst/>
              <a:defRPr/>
            </a:pPr>
            <a:r>
              <a:rPr kumimoji="0" 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Male-Female Inequality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08050" marR="0" lvl="1" indent="-436563" algn="l" defTabSz="914400" rtl="0" eaLnBrk="1" fontAlgn="auto" latinLnBrk="0" hangingPunct="1">
              <a:lnSpc>
                <a:spcPct val="90000"/>
              </a:lnSpc>
              <a:spcBef>
                <a:spcPts val="324"/>
              </a:spcBef>
              <a:spcAft>
                <a:spcPts val="0"/>
              </a:spcAft>
              <a:buClr>
                <a:schemeClr val="accent1"/>
              </a:buClr>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Set III: Findings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5" name="Rectangle 2"/>
          <p:cNvSpPr>
            <a:spLocks noGrp="1" noChangeArrowheads="1"/>
          </p:cNvSpPr>
          <p:nvPr>
            <p:ph type="title"/>
          </p:nvPr>
        </p:nvSpPr>
        <p:spPr>
          <a:xfrm>
            <a:off x="685800" y="1295400"/>
            <a:ext cx="6172200" cy="685800"/>
          </a:xfrm>
        </p:spPr>
        <p:txBody>
          <a:bodyPr>
            <a:normAutofit/>
          </a:bodyPr>
          <a:lstStyle/>
          <a:p>
            <a:r>
              <a:rPr lang="en-US" sz="2000" dirty="0" smtClean="0">
                <a:solidFill>
                  <a:schemeClr val="accent1">
                    <a:lumMod val="60000"/>
                    <a:lumOff val="40000"/>
                  </a:schemeClr>
                </a:solidFill>
                <a:latin typeface="+mn-lt"/>
              </a:rPr>
              <a:t>Literal</a:t>
            </a:r>
            <a:r>
              <a:rPr lang="en-US" sz="2000" dirty="0" smtClean="0">
                <a:latin typeface="+mn-lt"/>
              </a:rPr>
              <a:t> </a:t>
            </a:r>
            <a:r>
              <a:rPr lang="en-US" sz="2000" dirty="0">
                <a:latin typeface="+mn-lt"/>
              </a:rPr>
              <a:t>Comprehension </a:t>
            </a:r>
            <a:r>
              <a:rPr lang="en-US" sz="2000" dirty="0" smtClean="0">
                <a:latin typeface="+mn-lt"/>
              </a:rPr>
              <a:t>at </a:t>
            </a:r>
            <a:r>
              <a:rPr lang="en-US" sz="2000" dirty="0">
                <a:solidFill>
                  <a:schemeClr val="accent1">
                    <a:lumMod val="60000"/>
                    <a:lumOff val="40000"/>
                  </a:schemeClr>
                </a:solidFill>
                <a:latin typeface="+mn-lt"/>
              </a:rPr>
              <a:t>Immediate Testing </a:t>
            </a:r>
          </a:p>
        </p:txBody>
      </p:sp>
      <p:sp>
        <p:nvSpPr>
          <p:cNvPr id="6" name="Text Box 5"/>
          <p:cNvSpPr txBox="1">
            <a:spLocks noChangeArrowheads="1"/>
          </p:cNvSpPr>
          <p:nvPr/>
        </p:nvSpPr>
        <p:spPr bwMode="auto">
          <a:xfrm>
            <a:off x="6364287" y="4845050"/>
            <a:ext cx="2246313" cy="336550"/>
          </a:xfrm>
          <a:prstGeom prst="rect">
            <a:avLst/>
          </a:prstGeom>
          <a:noFill/>
          <a:ln w="9525">
            <a:noFill/>
            <a:miter lim="800000"/>
            <a:headEnd/>
            <a:tailEnd/>
          </a:ln>
        </p:spPr>
        <p:txBody>
          <a:bodyPr wrap="none">
            <a:spAutoFit/>
          </a:bodyPr>
          <a:lstStyle/>
          <a:p>
            <a:r>
              <a:rPr lang="en-US" sz="1600" b="1">
                <a:effectLst>
                  <a:outerShdw blurRad="38100" dist="38100" dir="2700000" algn="tl">
                    <a:srgbClr val="C0C0C0"/>
                  </a:outerShdw>
                </a:effectLst>
                <a:latin typeface="Garamond" pitchFamily="28" charset="0"/>
              </a:rPr>
              <a:t>F (2, 87) = .828, p = .441</a:t>
            </a:r>
            <a:endParaRPr lang="en-US" sz="1600">
              <a:latin typeface="Garamond" pitchFamily="28" charset="0"/>
            </a:endParaRPr>
          </a:p>
        </p:txBody>
      </p:sp>
      <p:sp>
        <p:nvSpPr>
          <p:cNvPr id="7" name="Text Box 6"/>
          <p:cNvSpPr txBox="1">
            <a:spLocks noChangeArrowheads="1"/>
          </p:cNvSpPr>
          <p:nvPr/>
        </p:nvSpPr>
        <p:spPr bwMode="auto">
          <a:xfrm>
            <a:off x="6096000" y="3048000"/>
            <a:ext cx="876300" cy="336550"/>
          </a:xfrm>
          <a:prstGeom prst="rect">
            <a:avLst/>
          </a:prstGeom>
          <a:noFill/>
          <a:ln w="9525">
            <a:noFill/>
            <a:miter lim="800000"/>
            <a:headEnd/>
            <a:tailEnd/>
          </a:ln>
        </p:spPr>
        <p:txBody>
          <a:bodyPr wrap="none">
            <a:spAutoFit/>
          </a:bodyPr>
          <a:lstStyle/>
          <a:p>
            <a:r>
              <a:rPr lang="en-US" sz="1600" b="1">
                <a:effectLst>
                  <a:outerShdw blurRad="38100" dist="38100" dir="2700000" algn="tl">
                    <a:srgbClr val="C0C0C0"/>
                  </a:outerShdw>
                </a:effectLst>
                <a:latin typeface="Garamond" pitchFamily="28" charset="0"/>
              </a:rPr>
              <a:t>Graphic</a:t>
            </a:r>
            <a:endParaRPr lang="en-US" sz="1600">
              <a:latin typeface="Garamond" pitchFamily="28" charset="0"/>
            </a:endParaRPr>
          </a:p>
        </p:txBody>
      </p:sp>
      <p:sp>
        <p:nvSpPr>
          <p:cNvPr id="8" name="Text Box 7"/>
          <p:cNvSpPr txBox="1">
            <a:spLocks noChangeArrowheads="1"/>
          </p:cNvSpPr>
          <p:nvPr/>
        </p:nvSpPr>
        <p:spPr bwMode="auto">
          <a:xfrm rot="16220424">
            <a:off x="-190555" y="3932853"/>
            <a:ext cx="3225800" cy="336550"/>
          </a:xfrm>
          <a:prstGeom prst="rect">
            <a:avLst/>
          </a:prstGeom>
          <a:noFill/>
          <a:ln w="9525">
            <a:noFill/>
            <a:miter lim="800000"/>
            <a:headEnd/>
            <a:tailEnd/>
          </a:ln>
        </p:spPr>
        <p:txBody>
          <a:bodyPr wrap="none">
            <a:spAutoFit/>
          </a:bodyPr>
          <a:lstStyle/>
          <a:p>
            <a:r>
              <a:rPr lang="en-US" sz="1600" b="1" dirty="0">
                <a:effectLst>
                  <a:outerShdw blurRad="38100" dist="38100" dir="2700000" algn="tl">
                    <a:srgbClr val="C0C0C0"/>
                  </a:outerShdw>
                </a:effectLst>
                <a:latin typeface="Garamond" pitchFamily="28" charset="0"/>
              </a:rPr>
              <a:t>Number of Literal Level Idea Units</a:t>
            </a:r>
            <a:endParaRPr lang="en-US" sz="1600" dirty="0">
              <a:latin typeface="Garamond" pitchFamily="28" charset="0"/>
            </a:endParaRPr>
          </a:p>
        </p:txBody>
      </p:sp>
      <p:graphicFrame>
        <p:nvGraphicFramePr>
          <p:cNvPr id="9" name="Object 2"/>
          <p:cNvGraphicFramePr>
            <a:graphicFrameLocks noChangeAspect="1"/>
          </p:cNvGraphicFramePr>
          <p:nvPr/>
        </p:nvGraphicFramePr>
        <p:xfrm>
          <a:off x="1566624" y="1981200"/>
          <a:ext cx="6891576"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Set III: Findings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5" name="Rectangle 2"/>
          <p:cNvSpPr>
            <a:spLocks noGrp="1" noChangeArrowheads="1"/>
          </p:cNvSpPr>
          <p:nvPr>
            <p:ph type="title"/>
          </p:nvPr>
        </p:nvSpPr>
        <p:spPr>
          <a:xfrm>
            <a:off x="685800" y="1295400"/>
            <a:ext cx="8458200" cy="685800"/>
          </a:xfrm>
        </p:spPr>
        <p:txBody>
          <a:bodyPr>
            <a:normAutofit/>
          </a:bodyPr>
          <a:lstStyle/>
          <a:p>
            <a:r>
              <a:rPr lang="en-US" sz="2000" dirty="0" smtClean="0">
                <a:solidFill>
                  <a:schemeClr val="accent1">
                    <a:lumMod val="60000"/>
                    <a:lumOff val="40000"/>
                  </a:schemeClr>
                </a:solidFill>
                <a:latin typeface="+mn-lt"/>
              </a:rPr>
              <a:t>Literal</a:t>
            </a:r>
            <a:r>
              <a:rPr lang="en-US" sz="2000" dirty="0" smtClean="0">
                <a:latin typeface="+mn-lt"/>
              </a:rPr>
              <a:t> Comprehension </a:t>
            </a:r>
            <a:r>
              <a:rPr lang="en-US" sz="2000" dirty="0" smtClean="0">
                <a:solidFill>
                  <a:schemeClr val="accent1">
                    <a:lumMod val="60000"/>
                    <a:lumOff val="40000"/>
                  </a:schemeClr>
                </a:solidFill>
                <a:latin typeface="+mn-lt"/>
              </a:rPr>
              <a:t>One Week Later </a:t>
            </a:r>
            <a:endParaRPr lang="en-US" sz="2000" dirty="0">
              <a:solidFill>
                <a:schemeClr val="accent1">
                  <a:lumMod val="60000"/>
                  <a:lumOff val="40000"/>
                </a:schemeClr>
              </a:solidFill>
              <a:latin typeface="+mn-lt"/>
            </a:endParaRPr>
          </a:p>
        </p:txBody>
      </p:sp>
      <p:graphicFrame>
        <p:nvGraphicFramePr>
          <p:cNvPr id="13" name="Object 3"/>
          <p:cNvGraphicFramePr>
            <a:graphicFrameLocks noChangeAspect="1"/>
          </p:cNvGraphicFramePr>
          <p:nvPr/>
        </p:nvGraphicFramePr>
        <p:xfrm>
          <a:off x="1066800" y="1676400"/>
          <a:ext cx="79248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4"/>
          <p:cNvSpPr txBox="1">
            <a:spLocks noChangeArrowheads="1"/>
          </p:cNvSpPr>
          <p:nvPr/>
        </p:nvSpPr>
        <p:spPr bwMode="auto">
          <a:xfrm>
            <a:off x="6400800" y="4922837"/>
            <a:ext cx="2246313" cy="336550"/>
          </a:xfrm>
          <a:prstGeom prst="rect">
            <a:avLst/>
          </a:prstGeom>
          <a:noFill/>
          <a:ln w="9525">
            <a:noFill/>
            <a:miter lim="800000"/>
            <a:headEnd/>
            <a:tailEnd/>
          </a:ln>
        </p:spPr>
        <p:txBody>
          <a:bodyPr wrap="none">
            <a:spAutoFit/>
          </a:bodyPr>
          <a:lstStyle/>
          <a:p>
            <a:r>
              <a:rPr lang="en-US" sz="1600" b="1" dirty="0">
                <a:latin typeface="Garamond" pitchFamily="28" charset="0"/>
              </a:rPr>
              <a:t>F (2, 87) = .828, p = .441</a:t>
            </a:r>
            <a:endParaRPr lang="en-US" sz="1600" dirty="0">
              <a:latin typeface="Garamond" pitchFamily="28" charset="0"/>
            </a:endParaRPr>
          </a:p>
        </p:txBody>
      </p:sp>
      <p:sp>
        <p:nvSpPr>
          <p:cNvPr id="11" name="Text Box 5"/>
          <p:cNvSpPr txBox="1">
            <a:spLocks noChangeArrowheads="1"/>
          </p:cNvSpPr>
          <p:nvPr/>
        </p:nvSpPr>
        <p:spPr bwMode="auto">
          <a:xfrm>
            <a:off x="6324600" y="3398837"/>
            <a:ext cx="876300" cy="336550"/>
          </a:xfrm>
          <a:prstGeom prst="rect">
            <a:avLst/>
          </a:prstGeom>
          <a:noFill/>
          <a:ln w="9525">
            <a:noFill/>
            <a:miter lim="800000"/>
            <a:headEnd/>
            <a:tailEnd/>
          </a:ln>
        </p:spPr>
        <p:txBody>
          <a:bodyPr wrap="none">
            <a:spAutoFit/>
          </a:bodyPr>
          <a:lstStyle/>
          <a:p>
            <a:r>
              <a:rPr lang="en-US" sz="1600" b="1">
                <a:effectLst>
                  <a:outerShdw blurRad="38100" dist="38100" dir="2700000" algn="tl">
                    <a:srgbClr val="C0C0C0"/>
                  </a:outerShdw>
                </a:effectLst>
                <a:latin typeface="Garamond" pitchFamily="28" charset="0"/>
              </a:rPr>
              <a:t>Graphic</a:t>
            </a:r>
            <a:endParaRPr lang="en-US" sz="1600">
              <a:latin typeface="Garamond" pitchFamily="28" charset="0"/>
            </a:endParaRPr>
          </a:p>
        </p:txBody>
      </p:sp>
      <p:sp>
        <p:nvSpPr>
          <p:cNvPr id="12" name="Text Box 6"/>
          <p:cNvSpPr txBox="1">
            <a:spLocks noChangeArrowheads="1"/>
          </p:cNvSpPr>
          <p:nvPr/>
        </p:nvSpPr>
        <p:spPr bwMode="auto">
          <a:xfrm rot="16220424">
            <a:off x="-682625" y="3924300"/>
            <a:ext cx="3225800" cy="336550"/>
          </a:xfrm>
          <a:prstGeom prst="rect">
            <a:avLst/>
          </a:prstGeom>
          <a:noFill/>
          <a:ln w="9525">
            <a:noFill/>
            <a:miter lim="800000"/>
            <a:headEnd/>
            <a:tailEnd/>
          </a:ln>
        </p:spPr>
        <p:txBody>
          <a:bodyPr wrap="none">
            <a:spAutoFit/>
          </a:bodyPr>
          <a:lstStyle/>
          <a:p>
            <a:r>
              <a:rPr lang="en-US" sz="1600" b="1">
                <a:effectLst>
                  <a:outerShdw blurRad="38100" dist="38100" dir="2700000" algn="tl">
                    <a:srgbClr val="C0C0C0"/>
                  </a:outerShdw>
                </a:effectLst>
                <a:latin typeface="Garamond" pitchFamily="28" charset="0"/>
              </a:rPr>
              <a:t>Number of Literal Level Idea Units</a:t>
            </a:r>
            <a:endParaRPr lang="en-US" sz="1600">
              <a:latin typeface="Garamond" pitchFamily="2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Set III: Findings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8" name="Rectangle 2"/>
          <p:cNvSpPr txBox="1">
            <a:spLocks noChangeArrowheads="1"/>
          </p:cNvSpPr>
          <p:nvPr/>
        </p:nvSpPr>
        <p:spPr>
          <a:xfrm>
            <a:off x="685800" y="1189037"/>
            <a:ext cx="7772400" cy="639763"/>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cs typeface="+mj-cs"/>
              </a:rPr>
              <a:t>Literal Comprehension:  Graphic Type X Time of Testing</a:t>
            </a: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a typeface="+mj-ea"/>
              <a:cs typeface="+mj-cs"/>
            </a:endParaRPr>
          </a:p>
        </p:txBody>
      </p:sp>
      <p:graphicFrame>
        <p:nvGraphicFramePr>
          <p:cNvPr id="18" name="Object 3"/>
          <p:cNvGraphicFramePr>
            <a:graphicFrameLocks noChangeAspect="1"/>
          </p:cNvGraphicFramePr>
          <p:nvPr/>
        </p:nvGraphicFramePr>
        <p:xfrm>
          <a:off x="1066800" y="1646237"/>
          <a:ext cx="79248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4"/>
          <p:cNvSpPr txBox="1">
            <a:spLocks noChangeArrowheads="1"/>
          </p:cNvSpPr>
          <p:nvPr/>
        </p:nvSpPr>
        <p:spPr bwMode="auto">
          <a:xfrm>
            <a:off x="6477000" y="4922837"/>
            <a:ext cx="2260600" cy="336550"/>
          </a:xfrm>
          <a:prstGeom prst="rect">
            <a:avLst/>
          </a:prstGeom>
          <a:noFill/>
          <a:ln w="9525">
            <a:noFill/>
            <a:miter lim="800000"/>
            <a:headEnd/>
            <a:tailEnd/>
          </a:ln>
        </p:spPr>
        <p:txBody>
          <a:bodyPr wrap="none">
            <a:spAutoFit/>
          </a:bodyPr>
          <a:lstStyle/>
          <a:p>
            <a:r>
              <a:rPr lang="en-US" sz="1600" b="1">
                <a:effectLst>
                  <a:outerShdw blurRad="38100" dist="38100" dir="2700000" algn="tl">
                    <a:srgbClr val="C0C0C0"/>
                  </a:outerShdw>
                </a:effectLst>
                <a:latin typeface="Garamond" pitchFamily="28" charset="0"/>
              </a:rPr>
              <a:t>F (2, 87) = 3.46, p = .040</a:t>
            </a:r>
            <a:endParaRPr lang="en-US" sz="1600">
              <a:latin typeface="Garamond" pitchFamily="28" charset="0"/>
            </a:endParaRPr>
          </a:p>
        </p:txBody>
      </p:sp>
      <p:sp>
        <p:nvSpPr>
          <p:cNvPr id="15" name="Text Box 5"/>
          <p:cNvSpPr txBox="1">
            <a:spLocks noChangeArrowheads="1"/>
          </p:cNvSpPr>
          <p:nvPr/>
        </p:nvSpPr>
        <p:spPr bwMode="auto">
          <a:xfrm>
            <a:off x="6553200" y="2941637"/>
            <a:ext cx="1579563" cy="336550"/>
          </a:xfrm>
          <a:prstGeom prst="rect">
            <a:avLst/>
          </a:prstGeom>
          <a:noFill/>
          <a:ln w="9525">
            <a:noFill/>
            <a:miter lim="800000"/>
            <a:headEnd/>
            <a:tailEnd/>
          </a:ln>
        </p:spPr>
        <p:txBody>
          <a:bodyPr wrap="none">
            <a:spAutoFit/>
          </a:bodyPr>
          <a:lstStyle/>
          <a:p>
            <a:r>
              <a:rPr lang="en-US" sz="1600" b="1">
                <a:effectLst>
                  <a:outerShdw blurRad="38100" dist="38100" dir="2700000" algn="tl">
                    <a:srgbClr val="C0C0C0"/>
                  </a:outerShdw>
                </a:effectLst>
                <a:latin typeface="Garamond" pitchFamily="28" charset="0"/>
              </a:rPr>
              <a:t>Time of Testing</a:t>
            </a:r>
            <a:endParaRPr lang="en-US" sz="1600">
              <a:latin typeface="Garamond" pitchFamily="28" charset="0"/>
            </a:endParaRPr>
          </a:p>
        </p:txBody>
      </p:sp>
      <p:sp>
        <p:nvSpPr>
          <p:cNvPr id="16" name="Text Box 6"/>
          <p:cNvSpPr txBox="1">
            <a:spLocks noChangeArrowheads="1"/>
          </p:cNvSpPr>
          <p:nvPr/>
        </p:nvSpPr>
        <p:spPr bwMode="auto">
          <a:xfrm rot="16220424">
            <a:off x="-606425" y="3921125"/>
            <a:ext cx="3225800" cy="336550"/>
          </a:xfrm>
          <a:prstGeom prst="rect">
            <a:avLst/>
          </a:prstGeom>
          <a:noFill/>
          <a:ln w="9525">
            <a:noFill/>
            <a:miter lim="800000"/>
            <a:headEnd/>
            <a:tailEnd/>
          </a:ln>
        </p:spPr>
        <p:txBody>
          <a:bodyPr wrap="none">
            <a:spAutoFit/>
          </a:bodyPr>
          <a:lstStyle/>
          <a:p>
            <a:r>
              <a:rPr lang="en-US" sz="1600" b="1">
                <a:effectLst>
                  <a:outerShdw blurRad="38100" dist="38100" dir="2700000" algn="tl">
                    <a:srgbClr val="C0C0C0"/>
                  </a:outerShdw>
                </a:effectLst>
                <a:latin typeface="Garamond" pitchFamily="28" charset="0"/>
              </a:rPr>
              <a:t>Number of Literal Level Idea Units</a:t>
            </a:r>
            <a:endParaRPr lang="en-US" sz="1600">
              <a:latin typeface="Garamond" pitchFamily="2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Set III: Findings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8" name="Rectangle 2"/>
          <p:cNvSpPr txBox="1">
            <a:spLocks noChangeArrowheads="1"/>
          </p:cNvSpPr>
          <p:nvPr/>
        </p:nvSpPr>
        <p:spPr>
          <a:xfrm>
            <a:off x="685800" y="1189037"/>
            <a:ext cx="7772400" cy="639763"/>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cs typeface="+mj-cs"/>
              </a:rPr>
              <a:t>Theme Comprehension:  At Immediate</a:t>
            </a:r>
            <a:r>
              <a:rPr kumimoji="0" lang="en-US"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ea typeface="+mj-ea"/>
                <a:cs typeface="+mj-cs"/>
              </a:rPr>
              <a:t> Testing</a:t>
            </a: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a typeface="+mj-ea"/>
              <a:cs typeface="+mj-cs"/>
            </a:endParaRPr>
          </a:p>
        </p:txBody>
      </p:sp>
      <p:graphicFrame>
        <p:nvGraphicFramePr>
          <p:cNvPr id="18" name="Object 3"/>
          <p:cNvGraphicFramePr>
            <a:graphicFrameLocks noChangeAspect="1"/>
          </p:cNvGraphicFramePr>
          <p:nvPr/>
        </p:nvGraphicFramePr>
        <p:xfrm>
          <a:off x="1066800" y="1646237"/>
          <a:ext cx="79248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5"/>
          <p:cNvSpPr txBox="1">
            <a:spLocks noChangeArrowheads="1"/>
          </p:cNvSpPr>
          <p:nvPr/>
        </p:nvSpPr>
        <p:spPr bwMode="auto">
          <a:xfrm>
            <a:off x="6096000" y="2971800"/>
            <a:ext cx="1552989" cy="338554"/>
          </a:xfrm>
          <a:prstGeom prst="rect">
            <a:avLst/>
          </a:prstGeom>
          <a:noFill/>
          <a:ln w="9525">
            <a:noFill/>
            <a:miter lim="800000"/>
            <a:headEnd/>
            <a:tailEnd/>
          </a:ln>
        </p:spPr>
        <p:txBody>
          <a:bodyPr wrap="none">
            <a:spAutoFit/>
          </a:bodyPr>
          <a:lstStyle/>
          <a:p>
            <a:r>
              <a:rPr lang="en-US" sz="1600" b="1" dirty="0" smtClean="0">
                <a:effectLst>
                  <a:outerShdw blurRad="38100" dist="38100" dir="2700000" algn="tl">
                    <a:srgbClr val="C0C0C0"/>
                  </a:outerShdw>
                </a:effectLst>
                <a:latin typeface="Garamond" pitchFamily="28" charset="0"/>
              </a:rPr>
              <a:t>Type of Theme</a:t>
            </a:r>
            <a:endParaRPr lang="en-US" sz="1600" dirty="0">
              <a:latin typeface="Garamond" pitchFamily="28" charset="0"/>
            </a:endParaRPr>
          </a:p>
        </p:txBody>
      </p:sp>
      <p:sp>
        <p:nvSpPr>
          <p:cNvPr id="16" name="Text Box 6"/>
          <p:cNvSpPr txBox="1">
            <a:spLocks noChangeArrowheads="1"/>
          </p:cNvSpPr>
          <p:nvPr/>
        </p:nvSpPr>
        <p:spPr bwMode="auto">
          <a:xfrm rot="16220424">
            <a:off x="-633389" y="3772120"/>
            <a:ext cx="2838213" cy="400110"/>
          </a:xfrm>
          <a:prstGeom prst="rect">
            <a:avLst/>
          </a:prstGeom>
          <a:noFill/>
          <a:ln w="9525">
            <a:noFill/>
            <a:miter lim="800000"/>
            <a:headEnd/>
            <a:tailEnd/>
          </a:ln>
        </p:spPr>
        <p:txBody>
          <a:bodyPr wrap="none">
            <a:spAutoFit/>
          </a:bodyPr>
          <a:lstStyle/>
          <a:p>
            <a:r>
              <a:rPr lang="en-US" sz="2000" dirty="0" smtClean="0">
                <a:latin typeface="Garamond" pitchFamily="28" charset="0"/>
              </a:rPr>
              <a:t>Mean Theme Value (0 – 3)</a:t>
            </a:r>
            <a:endParaRPr lang="en-US" sz="2000" dirty="0">
              <a:latin typeface="Garamond" pitchFamily="2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Set III: Findings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8" name="Rectangle 2"/>
          <p:cNvSpPr txBox="1">
            <a:spLocks noChangeArrowheads="1"/>
          </p:cNvSpPr>
          <p:nvPr/>
        </p:nvSpPr>
        <p:spPr>
          <a:xfrm>
            <a:off x="685800" y="1189037"/>
            <a:ext cx="7772400" cy="639763"/>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cs typeface="+mj-cs"/>
              </a:rPr>
              <a:t>Theme Comprehension:  One Week Later</a:t>
            </a: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a typeface="+mj-ea"/>
              <a:cs typeface="+mj-cs"/>
            </a:endParaRPr>
          </a:p>
        </p:txBody>
      </p:sp>
      <p:graphicFrame>
        <p:nvGraphicFramePr>
          <p:cNvPr id="18" name="Object 3"/>
          <p:cNvGraphicFramePr>
            <a:graphicFrameLocks noChangeAspect="1"/>
          </p:cNvGraphicFramePr>
          <p:nvPr/>
        </p:nvGraphicFramePr>
        <p:xfrm>
          <a:off x="1066800" y="1646237"/>
          <a:ext cx="79248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5"/>
          <p:cNvSpPr txBox="1">
            <a:spLocks noChangeArrowheads="1"/>
          </p:cNvSpPr>
          <p:nvPr/>
        </p:nvSpPr>
        <p:spPr bwMode="auto">
          <a:xfrm>
            <a:off x="6400800" y="3505200"/>
            <a:ext cx="1552989" cy="338554"/>
          </a:xfrm>
          <a:prstGeom prst="rect">
            <a:avLst/>
          </a:prstGeom>
          <a:noFill/>
          <a:ln w="9525">
            <a:noFill/>
            <a:miter lim="800000"/>
            <a:headEnd/>
            <a:tailEnd/>
          </a:ln>
        </p:spPr>
        <p:txBody>
          <a:bodyPr wrap="none">
            <a:spAutoFit/>
          </a:bodyPr>
          <a:lstStyle/>
          <a:p>
            <a:r>
              <a:rPr lang="en-US" sz="1600" b="1" dirty="0" smtClean="0">
                <a:effectLst>
                  <a:outerShdw blurRad="38100" dist="38100" dir="2700000" algn="tl">
                    <a:srgbClr val="C0C0C0"/>
                  </a:outerShdw>
                </a:effectLst>
                <a:latin typeface="Garamond" pitchFamily="28" charset="0"/>
              </a:rPr>
              <a:t>Type of Theme</a:t>
            </a:r>
            <a:endParaRPr lang="en-US" sz="1600" dirty="0">
              <a:latin typeface="Garamond" pitchFamily="28" charset="0"/>
            </a:endParaRPr>
          </a:p>
        </p:txBody>
      </p:sp>
      <p:sp>
        <p:nvSpPr>
          <p:cNvPr id="16" name="Text Box 6"/>
          <p:cNvSpPr txBox="1">
            <a:spLocks noChangeArrowheads="1"/>
          </p:cNvSpPr>
          <p:nvPr/>
        </p:nvSpPr>
        <p:spPr bwMode="auto">
          <a:xfrm rot="16220424">
            <a:off x="-633389" y="3772120"/>
            <a:ext cx="2838213" cy="400110"/>
          </a:xfrm>
          <a:prstGeom prst="rect">
            <a:avLst/>
          </a:prstGeom>
          <a:noFill/>
          <a:ln w="9525">
            <a:noFill/>
            <a:miter lim="800000"/>
            <a:headEnd/>
            <a:tailEnd/>
          </a:ln>
        </p:spPr>
        <p:txBody>
          <a:bodyPr wrap="none">
            <a:spAutoFit/>
          </a:bodyPr>
          <a:lstStyle/>
          <a:p>
            <a:r>
              <a:rPr lang="en-US" sz="2000" dirty="0" smtClean="0">
                <a:latin typeface="Garamond" pitchFamily="28" charset="0"/>
              </a:rPr>
              <a:t>Mean Theme Value (0 – 3)</a:t>
            </a:r>
            <a:endParaRPr lang="en-US" sz="2000" dirty="0">
              <a:latin typeface="Garamond" pitchFamily="2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Set III: Findings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8" name="Rectangle 2"/>
          <p:cNvSpPr txBox="1">
            <a:spLocks noChangeArrowheads="1"/>
          </p:cNvSpPr>
          <p:nvPr/>
        </p:nvSpPr>
        <p:spPr>
          <a:xfrm>
            <a:off x="685800" y="1189037"/>
            <a:ext cx="7772400" cy="639763"/>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cs typeface="+mj-cs"/>
              </a:rPr>
              <a:t>Theme Comprehension:  Graphic</a:t>
            </a:r>
            <a:r>
              <a:rPr kumimoji="0" lang="en-US"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ea typeface="+mj-ea"/>
                <a:cs typeface="+mj-cs"/>
              </a:rPr>
              <a:t> Type X Time of Testing</a:t>
            </a: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a typeface="+mj-ea"/>
              <a:cs typeface="+mj-cs"/>
            </a:endParaRPr>
          </a:p>
        </p:txBody>
      </p:sp>
      <p:graphicFrame>
        <p:nvGraphicFramePr>
          <p:cNvPr id="18" name="Object 3"/>
          <p:cNvGraphicFramePr>
            <a:graphicFrameLocks noChangeAspect="1"/>
          </p:cNvGraphicFramePr>
          <p:nvPr/>
        </p:nvGraphicFramePr>
        <p:xfrm>
          <a:off x="1066800" y="1646237"/>
          <a:ext cx="79248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5"/>
          <p:cNvSpPr txBox="1">
            <a:spLocks noChangeArrowheads="1"/>
          </p:cNvSpPr>
          <p:nvPr/>
        </p:nvSpPr>
        <p:spPr bwMode="auto">
          <a:xfrm>
            <a:off x="6773418" y="3429000"/>
            <a:ext cx="1608582" cy="338554"/>
          </a:xfrm>
          <a:prstGeom prst="rect">
            <a:avLst/>
          </a:prstGeom>
          <a:noFill/>
          <a:ln w="9525">
            <a:noFill/>
            <a:miter lim="800000"/>
            <a:headEnd/>
            <a:tailEnd/>
          </a:ln>
        </p:spPr>
        <p:txBody>
          <a:bodyPr wrap="none">
            <a:spAutoFit/>
          </a:bodyPr>
          <a:lstStyle/>
          <a:p>
            <a:r>
              <a:rPr lang="en-US" sz="1600" b="1" dirty="0" smtClean="0">
                <a:effectLst>
                  <a:outerShdw blurRad="38100" dist="38100" dir="2700000" algn="tl">
                    <a:srgbClr val="C0C0C0"/>
                  </a:outerShdw>
                </a:effectLst>
                <a:latin typeface="Garamond" pitchFamily="28" charset="0"/>
              </a:rPr>
              <a:t>Time of Testing</a:t>
            </a:r>
            <a:endParaRPr lang="en-US" sz="1600" dirty="0">
              <a:latin typeface="Garamond" pitchFamily="28" charset="0"/>
            </a:endParaRPr>
          </a:p>
        </p:txBody>
      </p:sp>
      <p:sp>
        <p:nvSpPr>
          <p:cNvPr id="16" name="Text Box 6"/>
          <p:cNvSpPr txBox="1">
            <a:spLocks noChangeArrowheads="1"/>
          </p:cNvSpPr>
          <p:nvPr/>
        </p:nvSpPr>
        <p:spPr bwMode="auto">
          <a:xfrm rot="16220424">
            <a:off x="-633389" y="3772120"/>
            <a:ext cx="2838213" cy="400110"/>
          </a:xfrm>
          <a:prstGeom prst="rect">
            <a:avLst/>
          </a:prstGeom>
          <a:noFill/>
          <a:ln w="9525">
            <a:noFill/>
            <a:miter lim="800000"/>
            <a:headEnd/>
            <a:tailEnd/>
          </a:ln>
        </p:spPr>
        <p:txBody>
          <a:bodyPr wrap="none">
            <a:spAutoFit/>
          </a:bodyPr>
          <a:lstStyle/>
          <a:p>
            <a:r>
              <a:rPr lang="en-US" sz="2000" dirty="0" smtClean="0">
                <a:latin typeface="Garamond" pitchFamily="28" charset="0"/>
              </a:rPr>
              <a:t>Mean Theme Value (0 – 3)</a:t>
            </a:r>
            <a:endParaRPr lang="en-US" sz="2000" dirty="0">
              <a:latin typeface="Garamond" pitchFamily="2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Maps</a:t>
            </a:r>
            <a:endParaRPr lang="en-US" dirty="0">
              <a:latin typeface="+mn-lt"/>
            </a:endParaRPr>
          </a:p>
        </p:txBody>
      </p:sp>
      <p:pic>
        <p:nvPicPr>
          <p:cNvPr id="5" name="Picture 4" descr="Europe_blank_map.bmp"/>
          <p:cNvPicPr>
            <a:picLocks noChangeAspect="1"/>
          </p:cNvPicPr>
          <p:nvPr/>
        </p:nvPicPr>
        <p:blipFill>
          <a:blip r:embed="rId2" cstate="print"/>
          <a:stretch>
            <a:fillRect/>
          </a:stretch>
        </p:blipFill>
        <p:spPr>
          <a:xfrm>
            <a:off x="5105400" y="457200"/>
            <a:ext cx="3619042" cy="33130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800px-Blank_US_Map_svg.bmp"/>
          <p:cNvPicPr>
            <a:picLocks noChangeAspect="1"/>
          </p:cNvPicPr>
          <p:nvPr/>
        </p:nvPicPr>
        <p:blipFill>
          <a:blip r:embed="rId3" cstate="print"/>
          <a:stretch>
            <a:fillRect/>
          </a:stretch>
        </p:blipFill>
        <p:spPr>
          <a:xfrm>
            <a:off x="228600" y="1828800"/>
            <a:ext cx="4650155"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Set 3: Conclusions</a:t>
            </a:r>
            <a:endParaRPr lang="en-US" dirty="0">
              <a:latin typeface="+mn-lt"/>
            </a:endParaRPr>
          </a:p>
        </p:txBody>
      </p:sp>
      <p:sp>
        <p:nvSpPr>
          <p:cNvPr id="8" name="TextBox 7"/>
          <p:cNvSpPr txBox="1"/>
          <p:nvPr/>
        </p:nvSpPr>
        <p:spPr>
          <a:xfrm>
            <a:off x="228600" y="1371600"/>
            <a:ext cx="5791200" cy="1569660"/>
          </a:xfrm>
          <a:prstGeom prst="rect">
            <a:avLst/>
          </a:prstGeom>
          <a:noFill/>
        </p:spPr>
        <p:txBody>
          <a:bodyPr wrap="square" rtlCol="0">
            <a:spAutoFit/>
          </a:bodyPr>
          <a:lstStyle/>
          <a:p>
            <a:pPr algn="ctr"/>
            <a:r>
              <a:rPr lang="en-US" sz="2400" i="1" dirty="0" smtClean="0">
                <a:effectLst>
                  <a:outerShdw blurRad="38100" dist="38100" dir="2700000" algn="tl">
                    <a:srgbClr val="000000">
                      <a:alpha val="43137"/>
                    </a:srgbClr>
                  </a:outerShdw>
                </a:effectLst>
              </a:rPr>
              <a:t>When graphics are metaphorical depictions of the theme of a text, the graphics drive what people remember about what they have read.</a:t>
            </a:r>
            <a:endParaRPr lang="en-US" sz="2400" i="1" dirty="0">
              <a:effectLst>
                <a:outerShdw blurRad="38100" dist="38100" dir="2700000" algn="tl">
                  <a:srgbClr val="000000">
                    <a:alpha val="43137"/>
                  </a:srgbClr>
                </a:outerShdw>
              </a:effectLst>
            </a:endParaRPr>
          </a:p>
        </p:txBody>
      </p:sp>
      <p:sp>
        <p:nvSpPr>
          <p:cNvPr id="10" name="TextBox 9"/>
          <p:cNvSpPr txBox="1"/>
          <p:nvPr/>
        </p:nvSpPr>
        <p:spPr>
          <a:xfrm>
            <a:off x="228600" y="3104852"/>
            <a:ext cx="5791200" cy="1200329"/>
          </a:xfrm>
          <a:prstGeom prst="rect">
            <a:avLst/>
          </a:prstGeom>
          <a:noFill/>
        </p:spPr>
        <p:txBody>
          <a:bodyPr wrap="square" rtlCol="0">
            <a:spAutoFit/>
          </a:bodyPr>
          <a:lstStyle/>
          <a:p>
            <a:pPr algn="ctr"/>
            <a:r>
              <a:rPr lang="en-US" sz="2400" i="1" dirty="0" smtClean="0">
                <a:effectLst>
                  <a:outerShdw blurRad="38100" dist="38100" dir="2700000" algn="tl">
                    <a:srgbClr val="000000">
                      <a:alpha val="43137"/>
                    </a:srgbClr>
                  </a:outerShdw>
                </a:effectLst>
              </a:rPr>
              <a:t>Over time, people do not remember what they read, but they remember the graphics.</a:t>
            </a:r>
            <a:endParaRPr lang="en-US" sz="2400" i="1" dirty="0">
              <a:effectLst>
                <a:outerShdw blurRad="38100" dist="38100" dir="2700000" algn="tl">
                  <a:srgbClr val="000000">
                    <a:alpha val="43137"/>
                  </a:srgbClr>
                </a:outerShdw>
              </a:effectLst>
            </a:endParaRPr>
          </a:p>
        </p:txBody>
      </p:sp>
      <p:sp>
        <p:nvSpPr>
          <p:cNvPr id="11" name="TextBox 10"/>
          <p:cNvSpPr txBox="1"/>
          <p:nvPr/>
        </p:nvSpPr>
        <p:spPr>
          <a:xfrm>
            <a:off x="228600" y="4526340"/>
            <a:ext cx="5791200" cy="1569660"/>
          </a:xfrm>
          <a:prstGeom prst="rect">
            <a:avLst/>
          </a:prstGeom>
          <a:noFill/>
        </p:spPr>
        <p:txBody>
          <a:bodyPr wrap="square" rtlCol="0">
            <a:spAutoFit/>
          </a:bodyPr>
          <a:lstStyle/>
          <a:p>
            <a:pPr algn="ctr"/>
            <a:r>
              <a:rPr lang="en-US" sz="2400" i="1" dirty="0" smtClean="0">
                <a:effectLst>
                  <a:outerShdw blurRad="38100" dist="38100" dir="2700000" algn="tl">
                    <a:srgbClr val="000000">
                      <a:alpha val="43137"/>
                    </a:srgbClr>
                  </a:outerShdw>
                </a:effectLst>
              </a:rPr>
              <a:t>People use the graphics to reconstruct the underlying message of a text, making graphics very powerful in what they remember.</a:t>
            </a:r>
            <a:endParaRPr lang="en-US" sz="2400" i="1" dirty="0">
              <a:effectLst>
                <a:outerShdw blurRad="38100" dist="38100" dir="2700000" algn="tl">
                  <a:srgbClr val="000000">
                    <a:alpha val="43137"/>
                  </a:srgbClr>
                </a:outerShdw>
              </a:effectLst>
            </a:endParaRPr>
          </a:p>
        </p:txBody>
      </p:sp>
      <p:pic>
        <p:nvPicPr>
          <p:cNvPr id="12" name="Picture 11" descr="setting_graphic.jpg"/>
          <p:cNvPicPr>
            <a:picLocks noChangeAspect="1"/>
          </p:cNvPicPr>
          <p:nvPr/>
        </p:nvPicPr>
        <p:blipFill>
          <a:blip r:embed="rId2" cstate="print"/>
          <a:stretch>
            <a:fillRect/>
          </a:stretch>
        </p:blipFill>
        <p:spPr>
          <a:xfrm>
            <a:off x="6781800" y="1371600"/>
            <a:ext cx="1752600"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descr="theme_graphic.jpg"/>
          <p:cNvPicPr>
            <a:picLocks noChangeAspect="1"/>
          </p:cNvPicPr>
          <p:nvPr/>
        </p:nvPicPr>
        <p:blipFill>
          <a:blip r:embed="rId3" cstate="print"/>
          <a:stretch>
            <a:fillRect/>
          </a:stretch>
        </p:blipFill>
        <p:spPr>
          <a:xfrm>
            <a:off x="6781800" y="4038600"/>
            <a:ext cx="1752600"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n-lt"/>
                <a:ea typeface="+mj-ea"/>
                <a:cs typeface="+mj-cs"/>
              </a:rPr>
              <a:t>Concluding Remarks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j-ea"/>
              <a:cs typeface="+mj-cs"/>
            </a:endParaRPr>
          </a:p>
        </p:txBody>
      </p:sp>
      <p:sp>
        <p:nvSpPr>
          <p:cNvPr id="6" name="TextBox 5"/>
          <p:cNvSpPr txBox="1"/>
          <p:nvPr/>
        </p:nvSpPr>
        <p:spPr>
          <a:xfrm>
            <a:off x="1447800" y="1447800"/>
            <a:ext cx="5791200" cy="1569660"/>
          </a:xfrm>
          <a:prstGeom prst="rect">
            <a:avLst/>
          </a:prstGeom>
          <a:noFill/>
        </p:spPr>
        <p:txBody>
          <a:bodyPr wrap="square" rtlCol="0">
            <a:spAutoFit/>
          </a:bodyPr>
          <a:lstStyle/>
          <a:p>
            <a:pPr algn="ctr"/>
            <a:r>
              <a:rPr lang="en-US" sz="2400" i="1" dirty="0" smtClean="0">
                <a:effectLst>
                  <a:outerShdw blurRad="38100" dist="38100" dir="2700000" algn="tl">
                    <a:srgbClr val="000000">
                      <a:alpha val="43137"/>
                    </a:srgbClr>
                  </a:outerShdw>
                </a:effectLst>
              </a:rPr>
              <a:t>Graphics have a powerful influence on your comprehension when you read, on the perspective you take on an issue, and on what you remember over time.</a:t>
            </a:r>
            <a:endParaRPr lang="en-US" sz="2400" i="1" dirty="0">
              <a:effectLst>
                <a:outerShdw blurRad="38100" dist="38100" dir="2700000" algn="tl">
                  <a:srgbClr val="000000">
                    <a:alpha val="43137"/>
                  </a:srgbClr>
                </a:outerShdw>
              </a:effectLst>
            </a:endParaRPr>
          </a:p>
        </p:txBody>
      </p:sp>
      <p:sp>
        <p:nvSpPr>
          <p:cNvPr id="7" name="TextBox 6"/>
          <p:cNvSpPr txBox="1"/>
          <p:nvPr/>
        </p:nvSpPr>
        <p:spPr>
          <a:xfrm>
            <a:off x="1524000" y="3124200"/>
            <a:ext cx="5791200" cy="2308324"/>
          </a:xfrm>
          <a:prstGeom prst="rect">
            <a:avLst/>
          </a:prstGeom>
          <a:noFill/>
        </p:spPr>
        <p:txBody>
          <a:bodyPr wrap="square" rtlCol="0">
            <a:spAutoFit/>
          </a:bodyPr>
          <a:lstStyle/>
          <a:p>
            <a:pPr algn="ctr"/>
            <a:r>
              <a:rPr lang="en-US" sz="2400" i="1" dirty="0" smtClean="0">
                <a:effectLst>
                  <a:outerShdw blurRad="38100" dist="38100" dir="2700000" algn="tl">
                    <a:srgbClr val="000000">
                      <a:alpha val="43137"/>
                    </a:srgbClr>
                  </a:outerShdw>
                </a:effectLst>
              </a:rPr>
              <a:t>If you are interested in becoming an expert on the influence of graphics in law, engineering, publishing, or public information, check out the new </a:t>
            </a:r>
          </a:p>
          <a:p>
            <a:pPr algn="ctr"/>
            <a:r>
              <a:rPr lang="en-US" sz="2400" i="1" dirty="0" smtClean="0">
                <a:solidFill>
                  <a:srgbClr val="FF0000"/>
                </a:solidFill>
                <a:effectLst>
                  <a:outerShdw blurRad="38100" dist="38100" dir="2700000" algn="tl">
                    <a:srgbClr val="000000">
                      <a:alpha val="43137"/>
                    </a:srgbClr>
                  </a:outerShdw>
                </a:effectLst>
              </a:rPr>
              <a:t>Dual Master’s Degree in International Cognitive Visualization</a:t>
            </a:r>
            <a:endParaRPr lang="en-US" sz="2400" i="1" dirty="0">
              <a:solidFill>
                <a:srgbClr val="FF0000"/>
              </a:solidFill>
              <a:effectLst>
                <a:outerShdw blurRad="38100" dist="38100" dir="2700000" algn="tl">
                  <a:srgbClr val="000000">
                    <a:alpha val="43137"/>
                  </a:srgbClr>
                </a:outerShdw>
              </a:effectLst>
            </a:endParaRPr>
          </a:p>
        </p:txBody>
      </p:sp>
      <p:sp>
        <p:nvSpPr>
          <p:cNvPr id="8" name="Rounded Rectangle 7">
            <a:hlinkClick r:id="rId2"/>
          </p:cNvPr>
          <p:cNvSpPr/>
          <p:nvPr/>
        </p:nvSpPr>
        <p:spPr>
          <a:xfrm>
            <a:off x="3505200" y="5715000"/>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ICV Program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Diagrams &amp; Charts</a:t>
            </a:r>
            <a:endParaRPr lang="en-US" dirty="0">
              <a:latin typeface="+mn-lt"/>
            </a:endParaRPr>
          </a:p>
        </p:txBody>
      </p:sp>
      <p:pic>
        <p:nvPicPr>
          <p:cNvPr id="3" name="Picture 2" descr="Schwartz&amp;Royer.jpg"/>
          <p:cNvPicPr>
            <a:picLocks noChangeAspect="1"/>
          </p:cNvPicPr>
          <p:nvPr/>
        </p:nvPicPr>
        <p:blipFill>
          <a:blip r:embed="rId2" cstate="print">
            <a:lum bright="-20000"/>
          </a:blip>
          <a:stretch>
            <a:fillRect/>
          </a:stretch>
        </p:blipFill>
        <p:spPr>
          <a:xfrm>
            <a:off x="609600" y="1447800"/>
            <a:ext cx="4350561" cy="4267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Picture 3" descr="WorkingMemOprations.jpg"/>
          <p:cNvPicPr>
            <a:picLocks noChangeAspect="1"/>
          </p:cNvPicPr>
          <p:nvPr/>
        </p:nvPicPr>
        <p:blipFill>
          <a:blip r:embed="rId3" cstate="print">
            <a:lum bright="-20000"/>
          </a:blip>
          <a:srcRect b="11111"/>
          <a:stretch>
            <a:fillRect/>
          </a:stretch>
        </p:blipFill>
        <p:spPr>
          <a:xfrm>
            <a:off x="5257800" y="1447800"/>
            <a:ext cx="3545400" cy="4267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Pictures</a:t>
            </a:r>
            <a:endParaRPr lang="en-US" dirty="0">
              <a:latin typeface="+mn-lt"/>
            </a:endParaRPr>
          </a:p>
        </p:txBody>
      </p:sp>
      <p:pic>
        <p:nvPicPr>
          <p:cNvPr id="8" name="Picture 7" descr="_MG_2142.JPG"/>
          <p:cNvPicPr>
            <a:picLocks noChangeAspect="1"/>
          </p:cNvPicPr>
          <p:nvPr/>
        </p:nvPicPr>
        <p:blipFill>
          <a:blip r:embed="rId2" cstate="print"/>
          <a:stretch>
            <a:fillRect/>
          </a:stretch>
        </p:blipFill>
        <p:spPr>
          <a:xfrm>
            <a:off x="457200" y="1647325"/>
            <a:ext cx="4114800" cy="3733800"/>
          </a:xfrm>
          <a:prstGeom prst="rect">
            <a:avLst/>
          </a:prstGeom>
          <a:ln>
            <a:noFill/>
          </a:ln>
          <a:effectLst>
            <a:outerShdw blurRad="292100" dist="139700" dir="2700000" algn="tl" rotWithShape="0">
              <a:srgbClr val="333333">
                <a:alpha val="65000"/>
              </a:srgbClr>
            </a:outerShdw>
            <a:reflection blurRad="6350" stA="50000" endA="275" endPos="40000" dist="101600" dir="5400000" sy="-100000" algn="bl" rotWithShape="0"/>
          </a:effectLst>
        </p:spPr>
      </p:pic>
      <p:pic>
        <p:nvPicPr>
          <p:cNvPr id="9" name="Picture 8" descr="TrueNorthpathFinaledited.jpg"/>
          <p:cNvPicPr>
            <a:picLocks noChangeAspect="1"/>
          </p:cNvPicPr>
          <p:nvPr/>
        </p:nvPicPr>
        <p:blipFill>
          <a:blip r:embed="rId3" cstate="print"/>
          <a:stretch>
            <a:fillRect/>
          </a:stretch>
        </p:blipFill>
        <p:spPr>
          <a:xfrm>
            <a:off x="4800600" y="1647325"/>
            <a:ext cx="4114800" cy="3762875"/>
          </a:xfrm>
          <a:prstGeom prst="rect">
            <a:avLst/>
          </a:prstGeom>
          <a:ln>
            <a:noFill/>
          </a:ln>
          <a:effectLst>
            <a:outerShdw blurRad="292100" dist="139700" dir="2700000" algn="tl" rotWithShape="0">
              <a:srgbClr val="333333">
                <a:alpha val="65000"/>
              </a:srgbClr>
            </a:outerShdw>
            <a:reflection blurRad="6350" stA="50000" endA="275" endPos="40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Pictures: Can reveal a theme </a:t>
            </a:r>
            <a:endParaRPr lang="en-US" dirty="0">
              <a:latin typeface="+mn-lt"/>
            </a:endParaRPr>
          </a:p>
        </p:txBody>
      </p:sp>
      <p:pic>
        <p:nvPicPr>
          <p:cNvPr id="3" name="Picture 2" descr="MGnon.abstract-background.b.jpg"/>
          <p:cNvPicPr>
            <a:picLocks noChangeAspect="1"/>
          </p:cNvPicPr>
          <p:nvPr/>
        </p:nvPicPr>
        <p:blipFill>
          <a:blip r:embed="rId2" cstate="print"/>
          <a:stretch>
            <a:fillRect/>
          </a:stretch>
        </p:blipFill>
        <p:spPr>
          <a:xfrm>
            <a:off x="4648200" y="1676400"/>
            <a:ext cx="2222500"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descr="MDnon.abstract-background.b.jpg"/>
          <p:cNvPicPr>
            <a:picLocks noChangeAspect="1"/>
          </p:cNvPicPr>
          <p:nvPr/>
        </p:nvPicPr>
        <p:blipFill>
          <a:blip r:embed="rId3" cstate="print">
            <a:lum/>
          </a:blip>
          <a:stretch>
            <a:fillRect/>
          </a:stretch>
        </p:blipFill>
        <p:spPr>
          <a:xfrm>
            <a:off x="6781800" y="1676400"/>
            <a:ext cx="2286000"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MDnon.abstract-background.c.red-50.jpg"/>
          <p:cNvPicPr>
            <a:picLocks noChangeAspect="1"/>
          </p:cNvPicPr>
          <p:nvPr/>
        </p:nvPicPr>
        <p:blipFill>
          <a:blip r:embed="rId4" cstate="print"/>
          <a:stretch>
            <a:fillRect/>
          </a:stretch>
        </p:blipFill>
        <p:spPr>
          <a:xfrm>
            <a:off x="2362200" y="1678266"/>
            <a:ext cx="2286000" cy="2871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MGnon.abstract-background.c.red-50jpg.jpg"/>
          <p:cNvPicPr>
            <a:picLocks noChangeAspect="1"/>
          </p:cNvPicPr>
          <p:nvPr/>
        </p:nvPicPr>
        <p:blipFill>
          <a:blip r:embed="rId5" cstate="print"/>
          <a:stretch>
            <a:fillRect/>
          </a:stretch>
        </p:blipFill>
        <p:spPr>
          <a:xfrm>
            <a:off x="152400" y="1676400"/>
            <a:ext cx="2263658"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athered-erotic-new.JPG"/>
          <p:cNvPicPr>
            <a:picLocks noChangeAspect="1"/>
          </p:cNvPicPr>
          <p:nvPr/>
        </p:nvPicPr>
        <p:blipFill>
          <a:blip r:embed="rId2" cstate="print"/>
          <a:stretch>
            <a:fillRect/>
          </a:stretch>
        </p:blipFill>
        <p:spPr>
          <a:xfrm>
            <a:off x="6019800" y="1600200"/>
            <a:ext cx="2895600"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descr="Academic-Collage.JPG"/>
          <p:cNvPicPr>
            <a:picLocks noChangeAspect="1"/>
          </p:cNvPicPr>
          <p:nvPr/>
        </p:nvPicPr>
        <p:blipFill>
          <a:blip r:embed="rId3" cstate="print"/>
          <a:stretch>
            <a:fillRect/>
          </a:stretch>
        </p:blipFill>
        <p:spPr>
          <a:xfrm>
            <a:off x="3124200" y="1524000"/>
            <a:ext cx="2897505"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descr="feathered-romantic-new.JPG"/>
          <p:cNvPicPr>
            <a:picLocks noChangeAspect="1"/>
          </p:cNvPicPr>
          <p:nvPr/>
        </p:nvPicPr>
        <p:blipFill>
          <a:blip r:embed="rId4" cstate="print"/>
          <a:srcRect t="2439" b="4878"/>
          <a:stretch>
            <a:fillRect/>
          </a:stretch>
        </p:blipFill>
        <p:spPr>
          <a:xfrm>
            <a:off x="228600" y="1447800"/>
            <a:ext cx="2897505"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dirty="0" smtClean="0">
                <a:latin typeface="+mn-lt"/>
              </a:rPr>
              <a:t>Pictures:  Can show a metaphorical relationship</a:t>
            </a:r>
            <a:endParaRPr lang="en-US" dirty="0">
              <a:latin typeface="+mn-lt"/>
            </a:endParaRPr>
          </a:p>
        </p:txBody>
      </p:sp>
      <p:pic>
        <p:nvPicPr>
          <p:cNvPr id="4" name="Picture 3" descr="setting_graphic.jpg"/>
          <p:cNvPicPr>
            <a:picLocks noChangeAspect="1"/>
          </p:cNvPicPr>
          <p:nvPr/>
        </p:nvPicPr>
        <p:blipFill>
          <a:blip r:embed="rId2" cstate="print"/>
          <a:stretch>
            <a:fillRect/>
          </a:stretch>
        </p:blipFill>
        <p:spPr>
          <a:xfrm>
            <a:off x="381000" y="1600201"/>
            <a:ext cx="4191000" cy="3810000"/>
          </a:xfrm>
          <a:prstGeom prst="rect">
            <a:avLst/>
          </a:prstGeom>
          <a:ln>
            <a:noFill/>
          </a:ln>
          <a:effectLst>
            <a:outerShdw blurRad="292100" dist="139700" dir="2700000" algn="tl" rotWithShape="0">
              <a:srgbClr val="333333">
                <a:alpha val="65000"/>
              </a:srgbClr>
            </a:outerShdw>
            <a:reflection blurRad="6350" stA="50000" endA="275" endPos="40000" dist="101600" dir="5400000" sy="-100000" algn="bl" rotWithShape="0"/>
          </a:effectLst>
        </p:spPr>
      </p:pic>
      <p:pic>
        <p:nvPicPr>
          <p:cNvPr id="5" name="Picture 4" descr="theme_graphic.jpg"/>
          <p:cNvPicPr>
            <a:picLocks noChangeAspect="1"/>
          </p:cNvPicPr>
          <p:nvPr/>
        </p:nvPicPr>
        <p:blipFill>
          <a:blip r:embed="rId3" cstate="print"/>
          <a:stretch>
            <a:fillRect/>
          </a:stretch>
        </p:blipFill>
        <p:spPr>
          <a:xfrm>
            <a:off x="4724400" y="1600200"/>
            <a:ext cx="4114800" cy="3810000"/>
          </a:xfrm>
          <a:prstGeom prst="rect">
            <a:avLst/>
          </a:prstGeom>
          <a:ln>
            <a:noFill/>
          </a:ln>
          <a:effectLst>
            <a:outerShdw blurRad="292100" dist="139700" dir="2700000" algn="tl" rotWithShape="0">
              <a:srgbClr val="333333">
                <a:alpha val="65000"/>
              </a:srgbClr>
            </a:outerShdw>
            <a:reflection blurRad="6350" stA="50000" endA="275" endPos="40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US" dirty="0" smtClean="0">
                <a:latin typeface="+mn-lt"/>
              </a:rPr>
              <a:t>Our Recent Research</a:t>
            </a:r>
            <a:endParaRPr lang="en-US" dirty="0">
              <a:latin typeface="+mn-lt"/>
            </a:endParaRPr>
          </a:p>
        </p:txBody>
      </p:sp>
      <p:sp>
        <p:nvSpPr>
          <p:cNvPr id="28" name="Rounded Rectangle 27"/>
          <p:cNvSpPr/>
          <p:nvPr/>
        </p:nvSpPr>
        <p:spPr>
          <a:xfrm>
            <a:off x="2305050" y="3048000"/>
            <a:ext cx="46101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SET I:  Study 1, 2, 3</a:t>
            </a:r>
          </a:p>
          <a:p>
            <a:pPr algn="ctr"/>
            <a:r>
              <a:rPr lang="en-US" dirty="0" smtClean="0"/>
              <a:t>Manipulated pictures to influence theme.</a:t>
            </a:r>
            <a:endParaRPr lang="en-US" dirty="0"/>
          </a:p>
        </p:txBody>
      </p:sp>
      <p:sp>
        <p:nvSpPr>
          <p:cNvPr id="31" name="Rounded Rectangle 30"/>
          <p:cNvSpPr/>
          <p:nvPr/>
        </p:nvSpPr>
        <p:spPr>
          <a:xfrm>
            <a:off x="609600" y="1371600"/>
            <a:ext cx="3352800"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t>Pictures</a:t>
            </a:r>
            <a:endParaRPr lang="en-US" sz="4000" dirty="0"/>
          </a:p>
        </p:txBody>
      </p:sp>
      <p:sp>
        <p:nvSpPr>
          <p:cNvPr id="34" name="Rounded Rectangle 33"/>
          <p:cNvSpPr/>
          <p:nvPr/>
        </p:nvSpPr>
        <p:spPr>
          <a:xfrm>
            <a:off x="5257800" y="1371600"/>
            <a:ext cx="3352800"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t>Text</a:t>
            </a:r>
            <a:endParaRPr lang="en-US" sz="4000" dirty="0"/>
          </a:p>
        </p:txBody>
      </p:sp>
      <p:cxnSp>
        <p:nvCxnSpPr>
          <p:cNvPr id="36" name="Straight Arrow Connector 35"/>
          <p:cNvCxnSpPr/>
          <p:nvPr/>
        </p:nvCxnSpPr>
        <p:spPr>
          <a:xfrm>
            <a:off x="4114800" y="1905000"/>
            <a:ext cx="990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Rounded Rectangle 36"/>
          <p:cNvSpPr/>
          <p:nvPr/>
        </p:nvSpPr>
        <p:spPr>
          <a:xfrm>
            <a:off x="1800225" y="4229100"/>
            <a:ext cx="561975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SET II:  Study 4</a:t>
            </a:r>
          </a:p>
          <a:p>
            <a:pPr algn="ctr"/>
            <a:r>
              <a:rPr lang="en-US" dirty="0" smtClean="0"/>
              <a:t>Manipulated pictures to persuade political position.</a:t>
            </a:r>
            <a:endParaRPr lang="en-US" dirty="0"/>
          </a:p>
        </p:txBody>
      </p:sp>
      <p:sp>
        <p:nvSpPr>
          <p:cNvPr id="38" name="Rounded Rectangle 37"/>
          <p:cNvSpPr/>
          <p:nvPr/>
        </p:nvSpPr>
        <p:spPr>
          <a:xfrm>
            <a:off x="1409700" y="5334000"/>
            <a:ext cx="6400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SET III:  Study 5</a:t>
            </a:r>
          </a:p>
          <a:p>
            <a:pPr algn="ctr"/>
            <a:r>
              <a:rPr lang="en-US" dirty="0" smtClean="0"/>
              <a:t>Manipulated pictures as visual metaphors to reveal theme.</a:t>
            </a:r>
            <a:endParaRPr lang="en-US" dirty="0"/>
          </a:p>
        </p:txBody>
      </p:sp>
      <p:cxnSp>
        <p:nvCxnSpPr>
          <p:cNvPr id="40" name="Straight Connector 39"/>
          <p:cNvCxnSpPr/>
          <p:nvPr/>
        </p:nvCxnSpPr>
        <p:spPr>
          <a:xfrm>
            <a:off x="838200" y="3962400"/>
            <a:ext cx="754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8200" y="5103812"/>
            <a:ext cx="754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8200" y="2817812"/>
            <a:ext cx="75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4" grpId="0" animBg="1"/>
      <p:bldP spid="37" grpId="0" animBg="1"/>
      <p:bldP spid="3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1506</TotalTime>
  <Words>1184</Words>
  <Application>Microsoft Office PowerPoint</Application>
  <PresentationFormat>On-screen Show (4:3)</PresentationFormat>
  <Paragraphs>169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Slide 1</vt:lpstr>
      <vt:lpstr>Visualizations Defined</vt:lpstr>
      <vt:lpstr>Maps</vt:lpstr>
      <vt:lpstr>Diagrams &amp; Charts</vt:lpstr>
      <vt:lpstr>Pictures</vt:lpstr>
      <vt:lpstr>Pictures: Can reveal a theme </vt:lpstr>
      <vt:lpstr>Slide 7</vt:lpstr>
      <vt:lpstr>Pictures:  Can show a metaphorical relationship</vt:lpstr>
      <vt:lpstr>Our Recent Research</vt:lpstr>
      <vt:lpstr>SET I:  Shifting Perspective on Theme</vt:lpstr>
      <vt:lpstr>Set 1: Expectations</vt:lpstr>
      <vt:lpstr>Set 1: Findings</vt:lpstr>
      <vt:lpstr>Set 1: Expectations</vt:lpstr>
      <vt:lpstr>Set 1: Findings</vt:lpstr>
      <vt:lpstr>Set 1: Findings</vt:lpstr>
      <vt:lpstr>Set 1: Findings</vt:lpstr>
      <vt:lpstr>Set 1: Conclusions</vt:lpstr>
      <vt:lpstr>Set II:  Persuasion</vt:lpstr>
      <vt:lpstr>Set II: Findings</vt:lpstr>
      <vt:lpstr>Set II: Findings</vt:lpstr>
      <vt:lpstr>Set 2: Conclusions</vt:lpstr>
      <vt:lpstr>Set III: Pictures as  Metaphors of Theme</vt:lpstr>
      <vt:lpstr>Slide 23</vt:lpstr>
      <vt:lpstr>Literal Comprehension at Immediate Testing </vt:lpstr>
      <vt:lpstr>Literal Comprehension One Week Later </vt:lpstr>
      <vt:lpstr>Slide 26</vt:lpstr>
      <vt:lpstr>Slide 27</vt:lpstr>
      <vt:lpstr>Slide 28</vt:lpstr>
      <vt:lpstr>Slide 29</vt:lpstr>
      <vt:lpstr>Set 3: Conclusions</vt:lpstr>
      <vt:lpstr>Slide 31</vt:lpstr>
    </vt:vector>
  </TitlesOfParts>
  <Company>CSU, Chico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Visualization to Think </dc:title>
  <dc:creator>Schwartz, Neil</dc:creator>
  <cp:lastModifiedBy>Schwartz, Neil</cp:lastModifiedBy>
  <cp:revision>163</cp:revision>
  <dcterms:created xsi:type="dcterms:W3CDTF">2009-09-24T22:08:32Z</dcterms:created>
  <dcterms:modified xsi:type="dcterms:W3CDTF">2010-11-11T02:45:43Z</dcterms:modified>
</cp:coreProperties>
</file>